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6"/>
  </p:handoutMasterIdLst>
  <p:sldIdLst>
    <p:sldId id="258" r:id="rId2"/>
    <p:sldId id="261" r:id="rId3"/>
    <p:sldId id="259" r:id="rId4"/>
    <p:sldId id="260" r:id="rId5"/>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16DAD5"/>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810" autoAdjust="0"/>
    <p:restoredTop sz="94660"/>
  </p:normalViewPr>
  <p:slideViewPr>
    <p:cSldViewPr snapToGrid="0">
      <p:cViewPr varScale="1">
        <p:scale>
          <a:sx n="79" d="100"/>
          <a:sy n="79" d="100"/>
        </p:scale>
        <p:origin x="2694" y="1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51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7ABDF7-A07F-FE16-3021-89E6530D8A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1E4BE1-8597-434E-807D-3385440F15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75987-A654-4B46-BEF2-589FAFCD7CDA}" type="datetimeFigureOut">
              <a:rPr lang="en-US" smtClean="0"/>
              <a:t>9/24/2023</a:t>
            </a:fld>
            <a:endParaRPr lang="en-US"/>
          </a:p>
        </p:txBody>
      </p:sp>
      <p:sp>
        <p:nvSpPr>
          <p:cNvPr id="4" name="Footer Placeholder 3">
            <a:extLst>
              <a:ext uri="{FF2B5EF4-FFF2-40B4-BE49-F238E27FC236}">
                <a16:creationId xmlns:a16="http://schemas.microsoft.com/office/drawing/2014/main" id="{C0258830-5564-DFA7-E697-B70DA2B576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CF128C-36B5-655E-9B2D-BDE7A1A1DA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04100-29A1-499E-80BB-889823ACD8ED}" type="slidenum">
              <a:rPr lang="en-US" smtClean="0"/>
              <a:t>‹#›</a:t>
            </a:fld>
            <a:endParaRPr lang="en-US"/>
          </a:p>
        </p:txBody>
      </p:sp>
    </p:spTree>
    <p:extLst>
      <p:ext uri="{BB962C8B-B14F-4D97-AF65-F5344CB8AC3E}">
        <p14:creationId xmlns:p14="http://schemas.microsoft.com/office/powerpoint/2010/main" val="174989633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EA9CAE8F-4254-C373-8DFB-F4825E248FA1}"/>
              </a:ext>
            </a:extLst>
          </p:cNvPr>
          <p:cNvCxnSpPr>
            <a:cxnSpLocks/>
          </p:cNvCxnSpPr>
          <p:nvPr userDrawn="1"/>
        </p:nvCxnSpPr>
        <p:spPr>
          <a:xfrm>
            <a:off x="6537960" y="2980791"/>
            <a:ext cx="0" cy="604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30F6CD08-5FA1-4797-9EAA-9CE9AF365753}"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EA7D3-1A15-48D5-8E1C-A0C4A2882338}" type="slidenum">
              <a:rPr lang="en-US" smtClean="0"/>
              <a:t>‹#›</a:t>
            </a:fld>
            <a:endParaRPr lang="en-US"/>
          </a:p>
        </p:txBody>
      </p:sp>
      <p:sp>
        <p:nvSpPr>
          <p:cNvPr id="7" name="Rectangle 6">
            <a:extLst>
              <a:ext uri="{FF2B5EF4-FFF2-40B4-BE49-F238E27FC236}">
                <a16:creationId xmlns:a16="http://schemas.microsoft.com/office/drawing/2014/main" id="{32FD9746-C190-DCB4-38CC-941ECBF7F43C}"/>
              </a:ext>
            </a:extLst>
          </p:cNvPr>
          <p:cNvSpPr/>
          <p:nvPr userDrawn="1"/>
        </p:nvSpPr>
        <p:spPr>
          <a:xfrm>
            <a:off x="0" y="0"/>
            <a:ext cx="6858000" cy="2234636"/>
          </a:xfrm>
          <a:prstGeom prst="rect">
            <a:avLst/>
          </a:prstGeom>
          <a:solidFill>
            <a:srgbClr val="16D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96F89E64-3FAD-9AD5-6B90-0C894477071F}"/>
              </a:ext>
            </a:extLst>
          </p:cNvPr>
          <p:cNvSpPr>
            <a:spLocks noGrp="1" noChangeAspect="1"/>
          </p:cNvSpPr>
          <p:nvPr>
            <p:ph type="pic" sz="quarter" idx="13"/>
          </p:nvPr>
        </p:nvSpPr>
        <p:spPr>
          <a:xfrm>
            <a:off x="2148840" y="969111"/>
            <a:ext cx="2560320" cy="2559981"/>
          </a:xfrm>
          <a:custGeom>
            <a:avLst/>
            <a:gdLst>
              <a:gd name="connsiteX0" fmla="*/ 1275876 w 2469207"/>
              <a:gd name="connsiteY0" fmla="*/ 729 h 2469206"/>
              <a:gd name="connsiteX1" fmla="*/ 2280616 w 2469207"/>
              <a:gd name="connsiteY1" fmla="*/ 579088 h 2469206"/>
              <a:gd name="connsiteX2" fmla="*/ 1890118 w 2469207"/>
              <a:gd name="connsiteY2" fmla="*/ 2280616 h 2469206"/>
              <a:gd name="connsiteX3" fmla="*/ 188590 w 2469207"/>
              <a:gd name="connsiteY3" fmla="*/ 1890118 h 2469206"/>
              <a:gd name="connsiteX4" fmla="*/ 579088 w 2469207"/>
              <a:gd name="connsiteY4" fmla="*/ 188590 h 2469206"/>
              <a:gd name="connsiteX5" fmla="*/ 1275876 w 2469207"/>
              <a:gd name="connsiteY5" fmla="*/ 729 h 246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207" h="2469206">
                <a:moveTo>
                  <a:pt x="1275876" y="729"/>
                </a:moveTo>
                <a:cubicBezTo>
                  <a:pt x="1671917" y="14337"/>
                  <a:pt x="2054347" y="218028"/>
                  <a:pt x="2280616" y="579088"/>
                </a:cubicBezTo>
                <a:cubicBezTo>
                  <a:pt x="2642647" y="1156785"/>
                  <a:pt x="2467815" y="1918585"/>
                  <a:pt x="1890118" y="2280616"/>
                </a:cubicBezTo>
                <a:cubicBezTo>
                  <a:pt x="1312421" y="2642646"/>
                  <a:pt x="550621" y="2467814"/>
                  <a:pt x="188590" y="1890118"/>
                </a:cubicBezTo>
                <a:cubicBezTo>
                  <a:pt x="-173440" y="1312421"/>
                  <a:pt x="1392" y="550621"/>
                  <a:pt x="579088" y="188590"/>
                </a:cubicBezTo>
                <a:cubicBezTo>
                  <a:pt x="795725" y="52829"/>
                  <a:pt x="1038250" y="-7436"/>
                  <a:pt x="1275876" y="729"/>
                </a:cubicBezTo>
                <a:close/>
              </a:path>
            </a:pathLst>
          </a:custGeom>
          <a:ln>
            <a:noFill/>
          </a:ln>
          <a:effectLst>
            <a:glow rad="825500">
              <a:schemeClr val="bg1">
                <a:lumMod val="85000"/>
                <a:alpha val="46000"/>
              </a:schemeClr>
            </a:glow>
          </a:effectLst>
        </p:spPr>
        <p:txBody>
          <a:bodyPr wrap="square">
            <a:noAutofit/>
          </a:bodyPr>
          <a:lstStyle/>
          <a:p>
            <a:endParaRPr lang="en-US"/>
          </a:p>
        </p:txBody>
      </p:sp>
      <p:cxnSp>
        <p:nvCxnSpPr>
          <p:cNvPr id="42" name="Straight Connector 41">
            <a:extLst>
              <a:ext uri="{FF2B5EF4-FFF2-40B4-BE49-F238E27FC236}">
                <a16:creationId xmlns:a16="http://schemas.microsoft.com/office/drawing/2014/main" id="{F844F655-171D-B00D-F9F2-D159ABE4C8E9}"/>
              </a:ext>
            </a:extLst>
          </p:cNvPr>
          <p:cNvCxnSpPr>
            <a:cxnSpLocks/>
          </p:cNvCxnSpPr>
          <p:nvPr userDrawn="1"/>
        </p:nvCxnSpPr>
        <p:spPr>
          <a:xfrm flipH="1">
            <a:off x="320040" y="2249271"/>
            <a:ext cx="1828800" cy="73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21A9D8-CCFC-413B-C964-00FBB49DB10C}"/>
              </a:ext>
            </a:extLst>
          </p:cNvPr>
          <p:cNvCxnSpPr>
            <a:cxnSpLocks/>
          </p:cNvCxnSpPr>
          <p:nvPr userDrawn="1"/>
        </p:nvCxnSpPr>
        <p:spPr>
          <a:xfrm flipH="1" flipV="1">
            <a:off x="4709160" y="2249271"/>
            <a:ext cx="1828800" cy="73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F2B419-78DD-5F75-2A8D-6A9807AD1B79}"/>
              </a:ext>
            </a:extLst>
          </p:cNvPr>
          <p:cNvCxnSpPr>
            <a:cxnSpLocks/>
          </p:cNvCxnSpPr>
          <p:nvPr userDrawn="1"/>
        </p:nvCxnSpPr>
        <p:spPr>
          <a:xfrm>
            <a:off x="320040" y="2980791"/>
            <a:ext cx="0" cy="604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 Placeholder 85">
            <a:extLst>
              <a:ext uri="{FF2B5EF4-FFF2-40B4-BE49-F238E27FC236}">
                <a16:creationId xmlns:a16="http://schemas.microsoft.com/office/drawing/2014/main" id="{86E52E8C-65AA-94DA-BA8C-BEC7E5811E0B}"/>
              </a:ext>
            </a:extLst>
          </p:cNvPr>
          <p:cNvSpPr>
            <a:spLocks noGrp="1"/>
          </p:cNvSpPr>
          <p:nvPr>
            <p:ph type="body" sz="quarter" idx="16" hasCustomPrompt="1"/>
          </p:nvPr>
        </p:nvSpPr>
        <p:spPr>
          <a:xfrm>
            <a:off x="120536" y="226478"/>
            <a:ext cx="2339947" cy="742633"/>
          </a:xfrm>
          <a:prstGeom prst="rect">
            <a:avLst/>
          </a:prstGeom>
        </p:spPr>
        <p:txBody>
          <a:bodyPr>
            <a:noAutofit/>
          </a:bodyPr>
          <a:lstStyle>
            <a:lvl1pPr marL="0" indent="0">
              <a:buNone/>
              <a:defRPr sz="4800" b="1"/>
            </a:lvl1pPr>
          </a:lstStyle>
          <a:p>
            <a:pPr lvl="0"/>
            <a:r>
              <a:rPr lang="en-US" dirty="0"/>
              <a:t>M. SINA</a:t>
            </a:r>
          </a:p>
        </p:txBody>
      </p:sp>
      <p:sp>
        <p:nvSpPr>
          <p:cNvPr id="87" name="Text Placeholder 85">
            <a:extLst>
              <a:ext uri="{FF2B5EF4-FFF2-40B4-BE49-F238E27FC236}">
                <a16:creationId xmlns:a16="http://schemas.microsoft.com/office/drawing/2014/main" id="{7560418A-1C83-00FF-843D-54377FF919B1}"/>
              </a:ext>
            </a:extLst>
          </p:cNvPr>
          <p:cNvSpPr>
            <a:spLocks noGrp="1"/>
          </p:cNvSpPr>
          <p:nvPr>
            <p:ph type="body" sz="quarter" idx="17" hasCustomPrompt="1"/>
          </p:nvPr>
        </p:nvSpPr>
        <p:spPr>
          <a:xfrm>
            <a:off x="116338" y="842221"/>
            <a:ext cx="2339947" cy="742633"/>
          </a:xfrm>
          <a:prstGeom prst="rect">
            <a:avLst/>
          </a:prstGeom>
        </p:spPr>
        <p:txBody>
          <a:bodyPr>
            <a:noAutofit/>
          </a:bodyPr>
          <a:lstStyle>
            <a:lvl1pPr marL="0" indent="0">
              <a:buNone/>
              <a:defRPr sz="2900" b="1">
                <a:latin typeface="+mj-lt"/>
              </a:defRPr>
            </a:lvl1pPr>
          </a:lstStyle>
          <a:p>
            <a:pPr lvl="0"/>
            <a:r>
              <a:rPr lang="en-US" dirty="0"/>
              <a:t>ALLAHKARAM</a:t>
            </a:r>
          </a:p>
        </p:txBody>
      </p:sp>
      <p:cxnSp>
        <p:nvCxnSpPr>
          <p:cNvPr id="2088" name="Straight Connector 2087">
            <a:extLst>
              <a:ext uri="{FF2B5EF4-FFF2-40B4-BE49-F238E27FC236}">
                <a16:creationId xmlns:a16="http://schemas.microsoft.com/office/drawing/2014/main" id="{2833EE22-07FE-C8AC-0E9B-F93A550DC829}"/>
              </a:ext>
            </a:extLst>
          </p:cNvPr>
          <p:cNvCxnSpPr>
            <a:cxnSpLocks/>
          </p:cNvCxnSpPr>
          <p:nvPr userDrawn="1"/>
        </p:nvCxnSpPr>
        <p:spPr>
          <a:xfrm>
            <a:off x="3429000" y="63062"/>
            <a:ext cx="0" cy="8310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93" name="Freeform: Shape 2092">
            <a:extLst>
              <a:ext uri="{FF2B5EF4-FFF2-40B4-BE49-F238E27FC236}">
                <a16:creationId xmlns:a16="http://schemas.microsoft.com/office/drawing/2014/main" id="{2F6EB5DC-D334-C6E0-91BA-51CB36BA156D}"/>
              </a:ext>
            </a:extLst>
          </p:cNvPr>
          <p:cNvSpPr/>
          <p:nvPr userDrawn="1"/>
        </p:nvSpPr>
        <p:spPr>
          <a:xfrm>
            <a:off x="6086497" y="7222"/>
            <a:ext cx="600032" cy="2101812"/>
          </a:xfrm>
          <a:custGeom>
            <a:avLst/>
            <a:gdLst>
              <a:gd name="connsiteX0" fmla="*/ 0 w 529142"/>
              <a:gd name="connsiteY0" fmla="*/ 0 h 1378825"/>
              <a:gd name="connsiteX1" fmla="*/ 529142 w 529142"/>
              <a:gd name="connsiteY1" fmla="*/ 0 h 1378825"/>
              <a:gd name="connsiteX2" fmla="*/ 529141 w 529142"/>
              <a:gd name="connsiteY2" fmla="*/ 1114254 h 1378825"/>
              <a:gd name="connsiteX3" fmla="*/ 264570 w 529142"/>
              <a:gd name="connsiteY3" fmla="*/ 1378825 h 1378825"/>
              <a:gd name="connsiteX4" fmla="*/ 264571 w 529142"/>
              <a:gd name="connsiteY4" fmla="*/ 1378824 h 1378825"/>
              <a:gd name="connsiteX5" fmla="*/ 0 w 529142"/>
              <a:gd name="connsiteY5" fmla="*/ 1114253 h 137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142" h="1378825">
                <a:moveTo>
                  <a:pt x="0" y="0"/>
                </a:moveTo>
                <a:lnTo>
                  <a:pt x="529142" y="0"/>
                </a:lnTo>
                <a:lnTo>
                  <a:pt x="529141" y="1114254"/>
                </a:lnTo>
                <a:cubicBezTo>
                  <a:pt x="529141" y="1260373"/>
                  <a:pt x="410689" y="1378825"/>
                  <a:pt x="264570" y="1378825"/>
                </a:cubicBezTo>
                <a:lnTo>
                  <a:pt x="264571" y="1378824"/>
                </a:lnTo>
                <a:cubicBezTo>
                  <a:pt x="118452" y="1378824"/>
                  <a:pt x="0" y="1260372"/>
                  <a:pt x="0" y="1114253"/>
                </a:cubicBezTo>
                <a:close/>
              </a:path>
            </a:pathLst>
          </a:custGeom>
          <a:solidFill>
            <a:schemeClr val="bg1">
              <a:lumMod val="8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95" name="Graphic 2094">
            <a:extLst>
              <a:ext uri="{FF2B5EF4-FFF2-40B4-BE49-F238E27FC236}">
                <a16:creationId xmlns:a16="http://schemas.microsoft.com/office/drawing/2014/main" id="{3D527F4E-C458-B90C-DAF6-79AC826A26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6011" y="1314511"/>
            <a:ext cx="269705" cy="269705"/>
          </a:xfrm>
          <a:prstGeom prst="rect">
            <a:avLst/>
          </a:prstGeom>
        </p:spPr>
      </p:pic>
      <p:pic>
        <p:nvPicPr>
          <p:cNvPr id="2097" name="Graphic 2096">
            <a:extLst>
              <a:ext uri="{FF2B5EF4-FFF2-40B4-BE49-F238E27FC236}">
                <a16:creationId xmlns:a16="http://schemas.microsoft.com/office/drawing/2014/main" id="{E9BC6A5C-8448-D6B5-B90D-BB977FCF65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661" y="903132"/>
            <a:ext cx="310405" cy="310405"/>
          </a:xfrm>
          <a:prstGeom prst="rect">
            <a:avLst/>
          </a:prstGeom>
        </p:spPr>
      </p:pic>
      <p:pic>
        <p:nvPicPr>
          <p:cNvPr id="2099" name="Graphic 2098">
            <a:extLst>
              <a:ext uri="{FF2B5EF4-FFF2-40B4-BE49-F238E27FC236}">
                <a16:creationId xmlns:a16="http://schemas.microsoft.com/office/drawing/2014/main" id="{4270A1B9-4B62-E838-BE32-73CA9961003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3596" y="535698"/>
            <a:ext cx="314534" cy="324680"/>
          </a:xfrm>
          <a:prstGeom prst="rect">
            <a:avLst/>
          </a:prstGeom>
        </p:spPr>
      </p:pic>
      <p:pic>
        <p:nvPicPr>
          <p:cNvPr id="2101" name="Graphic 2100">
            <a:extLst>
              <a:ext uri="{FF2B5EF4-FFF2-40B4-BE49-F238E27FC236}">
                <a16:creationId xmlns:a16="http://schemas.microsoft.com/office/drawing/2014/main" id="{6667D16C-69E9-D7EF-8299-D7F15DF8C95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6238" y="99139"/>
            <a:ext cx="329250" cy="376286"/>
          </a:xfrm>
          <a:prstGeom prst="rect">
            <a:avLst/>
          </a:prstGeom>
        </p:spPr>
      </p:pic>
      <p:sp>
        <p:nvSpPr>
          <p:cNvPr id="2108" name="Text Placeholder 2107">
            <a:extLst>
              <a:ext uri="{FF2B5EF4-FFF2-40B4-BE49-F238E27FC236}">
                <a16:creationId xmlns:a16="http://schemas.microsoft.com/office/drawing/2014/main" id="{335B2FAA-01B8-C7C2-F667-6FFC7371F3B5}"/>
              </a:ext>
            </a:extLst>
          </p:cNvPr>
          <p:cNvSpPr>
            <a:spLocks noGrp="1"/>
          </p:cNvSpPr>
          <p:nvPr>
            <p:ph type="body" sz="quarter" idx="26" hasCustomPrompt="1"/>
          </p:nvPr>
        </p:nvSpPr>
        <p:spPr>
          <a:xfrm>
            <a:off x="3488074" y="136938"/>
            <a:ext cx="2560320" cy="228338"/>
          </a:xfrm>
          <a:prstGeom prst="rect">
            <a:avLst/>
          </a:prstGeom>
        </p:spPr>
        <p:txBody>
          <a:bodyPr>
            <a:noAutofit/>
          </a:bodyPr>
          <a:lstStyle>
            <a:lvl1pPr marL="0" indent="0" algn="r">
              <a:buNone/>
              <a:defRPr sz="1050"/>
            </a:lvl1pPr>
          </a:lstStyle>
          <a:p>
            <a:pPr lvl="0"/>
            <a:r>
              <a:rPr lang="en-US" dirty="0"/>
              <a:t>https://www.linkedin.com/in/msinamsina/</a:t>
            </a:r>
          </a:p>
        </p:txBody>
      </p:sp>
      <p:sp>
        <p:nvSpPr>
          <p:cNvPr id="2111" name="Text Placeholder 2107">
            <a:extLst>
              <a:ext uri="{FF2B5EF4-FFF2-40B4-BE49-F238E27FC236}">
                <a16:creationId xmlns:a16="http://schemas.microsoft.com/office/drawing/2014/main" id="{49B9F426-F501-4A3F-F40C-0644EB7BE8A3}"/>
              </a:ext>
            </a:extLst>
          </p:cNvPr>
          <p:cNvSpPr>
            <a:spLocks noGrp="1"/>
          </p:cNvSpPr>
          <p:nvPr>
            <p:ph type="body" sz="quarter" idx="27" hasCustomPrompt="1"/>
          </p:nvPr>
        </p:nvSpPr>
        <p:spPr>
          <a:xfrm>
            <a:off x="3488074" y="947282"/>
            <a:ext cx="2560320" cy="228338"/>
          </a:xfrm>
          <a:prstGeom prst="rect">
            <a:avLst/>
          </a:prstGeom>
        </p:spPr>
        <p:txBody>
          <a:bodyPr>
            <a:noAutofit/>
          </a:bodyPr>
          <a:lstStyle>
            <a:lvl1pPr marL="0" indent="0" algn="r">
              <a:buNone/>
              <a:defRPr sz="1050"/>
            </a:lvl1pPr>
          </a:lstStyle>
          <a:p>
            <a:pPr lvl="0"/>
            <a:r>
              <a:rPr lang="en-US" dirty="0"/>
              <a:t>msinamsina@gmail.com</a:t>
            </a:r>
          </a:p>
        </p:txBody>
      </p:sp>
      <p:sp>
        <p:nvSpPr>
          <p:cNvPr id="2116" name="Text Placeholder 2107">
            <a:extLst>
              <a:ext uri="{FF2B5EF4-FFF2-40B4-BE49-F238E27FC236}">
                <a16:creationId xmlns:a16="http://schemas.microsoft.com/office/drawing/2014/main" id="{49A223D2-0595-72DA-CE7A-76358375AA17}"/>
              </a:ext>
            </a:extLst>
          </p:cNvPr>
          <p:cNvSpPr>
            <a:spLocks noGrp="1"/>
          </p:cNvSpPr>
          <p:nvPr>
            <p:ph type="body" sz="quarter" idx="28" hasCustomPrompt="1"/>
          </p:nvPr>
        </p:nvSpPr>
        <p:spPr>
          <a:xfrm>
            <a:off x="3488074" y="542110"/>
            <a:ext cx="2560320" cy="228338"/>
          </a:xfrm>
          <a:prstGeom prst="rect">
            <a:avLst/>
          </a:prstGeom>
        </p:spPr>
        <p:txBody>
          <a:bodyPr>
            <a:noAutofit/>
          </a:bodyPr>
          <a:lstStyle>
            <a:lvl1pPr marL="0" indent="0" algn="r">
              <a:buNone/>
              <a:defRPr sz="1050"/>
            </a:lvl1pPr>
          </a:lstStyle>
          <a:p>
            <a:pPr lvl="0"/>
            <a:r>
              <a:rPr lang="en-US" dirty="0"/>
              <a:t>https://github.com/msinamsina</a:t>
            </a:r>
          </a:p>
        </p:txBody>
      </p:sp>
      <p:pic>
        <p:nvPicPr>
          <p:cNvPr id="2118" name="Graphic 2117">
            <a:extLst>
              <a:ext uri="{FF2B5EF4-FFF2-40B4-BE49-F238E27FC236}">
                <a16:creationId xmlns:a16="http://schemas.microsoft.com/office/drawing/2014/main" id="{DF230B9A-31E1-3D25-32B9-954BD5D4072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0773" y="1678245"/>
            <a:ext cx="340181" cy="302383"/>
          </a:xfrm>
          <a:prstGeom prst="rect">
            <a:avLst/>
          </a:prstGeom>
        </p:spPr>
      </p:pic>
      <p:sp>
        <p:nvSpPr>
          <p:cNvPr id="2119" name="Text Placeholder 2107">
            <a:extLst>
              <a:ext uri="{FF2B5EF4-FFF2-40B4-BE49-F238E27FC236}">
                <a16:creationId xmlns:a16="http://schemas.microsoft.com/office/drawing/2014/main" id="{D2A4B62A-6C6C-8A76-ED8F-6F9747A7015B}"/>
              </a:ext>
            </a:extLst>
          </p:cNvPr>
          <p:cNvSpPr>
            <a:spLocks noGrp="1"/>
          </p:cNvSpPr>
          <p:nvPr>
            <p:ph type="body" sz="quarter" idx="29" hasCustomPrompt="1"/>
          </p:nvPr>
        </p:nvSpPr>
        <p:spPr>
          <a:xfrm>
            <a:off x="4637687" y="1757627"/>
            <a:ext cx="1410707" cy="228338"/>
          </a:xfrm>
          <a:prstGeom prst="rect">
            <a:avLst/>
          </a:prstGeom>
        </p:spPr>
        <p:txBody>
          <a:bodyPr>
            <a:noAutofit/>
          </a:bodyPr>
          <a:lstStyle>
            <a:lvl1pPr marL="0" indent="0" algn="r">
              <a:buNone/>
              <a:defRPr sz="1050"/>
            </a:lvl1pPr>
          </a:lstStyle>
          <a:p>
            <a:pPr lvl="0"/>
            <a:r>
              <a:rPr lang="en-US" dirty="0"/>
              <a:t>https://msina.me</a:t>
            </a:r>
          </a:p>
        </p:txBody>
      </p:sp>
      <p:sp>
        <p:nvSpPr>
          <p:cNvPr id="2122" name="Text Placeholder 2107">
            <a:extLst>
              <a:ext uri="{FF2B5EF4-FFF2-40B4-BE49-F238E27FC236}">
                <a16:creationId xmlns:a16="http://schemas.microsoft.com/office/drawing/2014/main" id="{D1363440-9CEC-2011-55C1-DDFDAF39A7D6}"/>
              </a:ext>
            </a:extLst>
          </p:cNvPr>
          <p:cNvSpPr>
            <a:spLocks noGrp="1"/>
          </p:cNvSpPr>
          <p:nvPr>
            <p:ph type="body" sz="quarter" idx="30" hasCustomPrompt="1"/>
          </p:nvPr>
        </p:nvSpPr>
        <p:spPr>
          <a:xfrm>
            <a:off x="4637687" y="1352454"/>
            <a:ext cx="1410707" cy="228338"/>
          </a:xfrm>
          <a:prstGeom prst="rect">
            <a:avLst/>
          </a:prstGeom>
        </p:spPr>
        <p:txBody>
          <a:bodyPr>
            <a:noAutofit/>
          </a:bodyPr>
          <a:lstStyle>
            <a:lvl1pPr marL="0" indent="0" algn="r">
              <a:buNone/>
              <a:defRPr sz="1050"/>
            </a:lvl1pPr>
          </a:lstStyle>
          <a:p>
            <a:pPr lvl="0"/>
            <a:r>
              <a:rPr lang="en-US" dirty="0"/>
              <a:t>09981075065</a:t>
            </a:r>
          </a:p>
        </p:txBody>
      </p:sp>
    </p:spTree>
    <p:extLst>
      <p:ext uri="{BB962C8B-B14F-4D97-AF65-F5344CB8AC3E}">
        <p14:creationId xmlns:p14="http://schemas.microsoft.com/office/powerpoint/2010/main" val="266106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170AF4-0899-25D8-C6EE-5D5B403B1104}"/>
              </a:ext>
            </a:extLst>
          </p:cNvPr>
          <p:cNvSpPr>
            <a:spLocks noGrp="1"/>
          </p:cNvSpPr>
          <p:nvPr>
            <p:ph type="dt" sz="half" idx="10"/>
          </p:nvPr>
        </p:nvSpPr>
        <p:spPr/>
        <p:txBody>
          <a:bodyPr/>
          <a:lstStyle/>
          <a:p>
            <a:fld id="{30F6CD08-5FA1-4797-9EAA-9CE9AF365753}" type="datetimeFigureOut">
              <a:rPr lang="en-US" smtClean="0"/>
              <a:t>9/24/2023</a:t>
            </a:fld>
            <a:endParaRPr lang="en-US"/>
          </a:p>
        </p:txBody>
      </p:sp>
      <p:sp>
        <p:nvSpPr>
          <p:cNvPr id="4" name="Footer Placeholder 3">
            <a:extLst>
              <a:ext uri="{FF2B5EF4-FFF2-40B4-BE49-F238E27FC236}">
                <a16:creationId xmlns:a16="http://schemas.microsoft.com/office/drawing/2014/main" id="{6D1F03BF-153B-A316-8A8F-D2DDFBF8FC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F1F581-92A3-D744-9B95-16803FE1E039}"/>
              </a:ext>
            </a:extLst>
          </p:cNvPr>
          <p:cNvSpPr>
            <a:spLocks noGrp="1"/>
          </p:cNvSpPr>
          <p:nvPr>
            <p:ph type="sldNum" sz="quarter" idx="12"/>
          </p:nvPr>
        </p:nvSpPr>
        <p:spPr/>
        <p:txBody>
          <a:bodyPr/>
          <a:lstStyle/>
          <a:p>
            <a:fld id="{DACEA7D3-1A15-48D5-8E1C-A0C4A2882338}" type="slidenum">
              <a:rPr lang="en-US" smtClean="0"/>
              <a:t>‹#›</a:t>
            </a:fld>
            <a:endParaRPr lang="en-US"/>
          </a:p>
        </p:txBody>
      </p:sp>
      <p:sp>
        <p:nvSpPr>
          <p:cNvPr id="6" name="Rectangle 5">
            <a:extLst>
              <a:ext uri="{FF2B5EF4-FFF2-40B4-BE49-F238E27FC236}">
                <a16:creationId xmlns:a16="http://schemas.microsoft.com/office/drawing/2014/main" id="{134E422D-59D4-8632-4358-1F4D0F0F07AC}"/>
              </a:ext>
            </a:extLst>
          </p:cNvPr>
          <p:cNvSpPr/>
          <p:nvPr userDrawn="1"/>
        </p:nvSpPr>
        <p:spPr>
          <a:xfrm>
            <a:off x="0" y="0"/>
            <a:ext cx="586154" cy="9906000"/>
          </a:xfrm>
          <a:prstGeom prst="rect">
            <a:avLst/>
          </a:prstGeom>
          <a:solidFill>
            <a:srgbClr val="16D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6682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30F6CD08-5FA1-4797-9EAA-9CE9AF365753}" type="datetimeFigureOut">
              <a:rPr lang="en-US" smtClean="0"/>
              <a:t>9/24/2023</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ACEA7D3-1A15-48D5-8E1C-A0C4A2882338}" type="slidenum">
              <a:rPr lang="en-US" smtClean="0"/>
              <a:t>‹#›</a:t>
            </a:fld>
            <a:endParaRPr lang="en-US"/>
          </a:p>
        </p:txBody>
      </p:sp>
    </p:spTree>
    <p:extLst>
      <p:ext uri="{BB962C8B-B14F-4D97-AF65-F5344CB8AC3E}">
        <p14:creationId xmlns:p14="http://schemas.microsoft.com/office/powerpoint/2010/main" val="1237367089"/>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9.svg"/><Relationship Id="rId18" Type="http://schemas.openxmlformats.org/officeDocument/2006/relationships/image" Target="../media/image24.png"/><Relationship Id="rId26" Type="http://schemas.openxmlformats.org/officeDocument/2006/relationships/image" Target="../media/image31.png"/><Relationship Id="rId21" Type="http://schemas.openxmlformats.org/officeDocument/2006/relationships/image" Target="../media/image26.png"/><Relationship Id="rId34" Type="http://schemas.microsoft.com/office/2007/relationships/hdphoto" Target="../media/hdphoto2.wdp"/><Relationship Id="rId7" Type="http://schemas.openxmlformats.org/officeDocument/2006/relationships/image" Target="../media/image13.svg"/><Relationship Id="rId12" Type="http://schemas.openxmlformats.org/officeDocument/2006/relationships/image" Target="../media/image18.png"/><Relationship Id="rId17" Type="http://schemas.openxmlformats.org/officeDocument/2006/relationships/image" Target="../media/image23.sv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2.png"/><Relationship Id="rId2" Type="http://schemas.openxmlformats.org/officeDocument/2006/relationships/image" Target="../media/image11.png"/><Relationship Id="rId16" Type="http://schemas.openxmlformats.org/officeDocument/2006/relationships/image" Target="../media/image22.png"/><Relationship Id="rId20" Type="http://schemas.openxmlformats.org/officeDocument/2006/relationships/image" Target="../media/image25.png"/><Relationship Id="rId29"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eg"/><Relationship Id="rId24" Type="http://schemas.openxmlformats.org/officeDocument/2006/relationships/image" Target="../media/image29.jpeg"/><Relationship Id="rId32" Type="http://schemas.openxmlformats.org/officeDocument/2006/relationships/image" Target="../media/image37.png"/><Relationship Id="rId37" Type="http://schemas.openxmlformats.org/officeDocument/2006/relationships/image" Target="../media/image41.png"/><Relationship Id="rId5" Type="http://schemas.openxmlformats.org/officeDocument/2006/relationships/hyperlink" Target="https://msina.me/" TargetMode="External"/><Relationship Id="rId15" Type="http://schemas.openxmlformats.org/officeDocument/2006/relationships/image" Target="../media/image21.svg"/><Relationship Id="rId23" Type="http://schemas.openxmlformats.org/officeDocument/2006/relationships/image" Target="../media/image28.jpeg"/><Relationship Id="rId28" Type="http://schemas.openxmlformats.org/officeDocument/2006/relationships/image" Target="../media/image33.png"/><Relationship Id="rId36" Type="http://schemas.openxmlformats.org/officeDocument/2006/relationships/image" Target="../media/image40.png"/><Relationship Id="rId10" Type="http://schemas.openxmlformats.org/officeDocument/2006/relationships/image" Target="../media/image16.jpeg"/><Relationship Id="rId19" Type="http://schemas.microsoft.com/office/2007/relationships/hdphoto" Target="../media/hdphoto1.wdp"/><Relationship Id="rId31" Type="http://schemas.openxmlformats.org/officeDocument/2006/relationships/image" Target="../media/image36.png"/><Relationship Id="rId4" Type="http://schemas.openxmlformats.org/officeDocument/2006/relationships/hyperlink" Target="https://github.com/msinamsina" TargetMode="External"/><Relationship Id="rId9" Type="http://schemas.openxmlformats.org/officeDocument/2006/relationships/image" Target="../media/image15.svg"/><Relationship Id="rId14" Type="http://schemas.openxmlformats.org/officeDocument/2006/relationships/image" Target="../media/image20.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39.png"/><Relationship Id="rId8" Type="http://schemas.openxmlformats.org/officeDocument/2006/relationships/image" Target="../media/image14.png"/><Relationship Id="rId3" Type="http://schemas.openxmlformats.org/officeDocument/2006/relationships/hyperlink" Target="https://www.linkedin.com/in/msinamsina/"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pyautomail.readthedocs.io/en/latest/" TargetMode="External"/><Relationship Id="rId13" Type="http://schemas.openxmlformats.org/officeDocument/2006/relationships/image" Target="../media/image38.png"/><Relationship Id="rId18" Type="http://schemas.openxmlformats.org/officeDocument/2006/relationships/image" Target="../media/image37.png"/><Relationship Id="rId26" Type="http://schemas.openxmlformats.org/officeDocument/2006/relationships/image" Target="../media/image52.png"/><Relationship Id="rId3" Type="http://schemas.openxmlformats.org/officeDocument/2006/relationships/image" Target="../media/image44.svg"/><Relationship Id="rId21" Type="http://schemas.openxmlformats.org/officeDocument/2006/relationships/image" Target="../media/image24.png"/><Relationship Id="rId7" Type="http://schemas.openxmlformats.org/officeDocument/2006/relationships/hyperlink" Target="https://github.com/msinamsina/pyautomail" TargetMode="External"/><Relationship Id="rId12" Type="http://schemas.openxmlformats.org/officeDocument/2006/relationships/image" Target="../media/image49.png"/><Relationship Id="rId17" Type="http://schemas.openxmlformats.org/officeDocument/2006/relationships/image" Target="../media/image51.png"/><Relationship Id="rId25" Type="http://schemas.openxmlformats.org/officeDocument/2006/relationships/image" Target="../media/image27.png"/><Relationship Id="rId2" Type="http://schemas.openxmlformats.org/officeDocument/2006/relationships/image" Target="../media/image43.png"/><Relationship Id="rId16" Type="http://schemas.openxmlformats.org/officeDocument/2006/relationships/image" Target="../media/image50.png"/><Relationship Id="rId20" Type="http://schemas.openxmlformats.org/officeDocument/2006/relationships/image" Target="../media/image40.png"/><Relationship Id="rId29"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8.png"/><Relationship Id="rId24" Type="http://schemas.openxmlformats.org/officeDocument/2006/relationships/image" Target="../media/image26.png"/><Relationship Id="rId5" Type="http://schemas.openxmlformats.org/officeDocument/2006/relationships/image" Target="../media/image45.jpeg"/><Relationship Id="rId15" Type="http://schemas.openxmlformats.org/officeDocument/2006/relationships/image" Target="../media/image41.png"/><Relationship Id="rId23" Type="http://schemas.openxmlformats.org/officeDocument/2006/relationships/image" Target="../media/image25.png"/><Relationship Id="rId28" Type="http://schemas.openxmlformats.org/officeDocument/2006/relationships/image" Target="../media/image54.png"/><Relationship Id="rId10" Type="http://schemas.openxmlformats.org/officeDocument/2006/relationships/hyperlink" Target="https://drive.google.com/file/d/1oLa4BN6Livk69FaOX7VSaMq09awFhbCD/view" TargetMode="External"/><Relationship Id="rId19" Type="http://schemas.openxmlformats.org/officeDocument/2006/relationships/image" Target="../media/image39.png"/><Relationship Id="rId31" Type="http://schemas.openxmlformats.org/officeDocument/2006/relationships/image" Target="../media/image56.jpeg"/><Relationship Id="rId4" Type="http://schemas.openxmlformats.org/officeDocument/2006/relationships/hyperlink" Target="https://github.com/msinamsina/Parsing-Detectron" TargetMode="External"/><Relationship Id="rId9" Type="http://schemas.openxmlformats.org/officeDocument/2006/relationships/image" Target="../media/image47.png"/><Relationship Id="rId14" Type="http://schemas.microsoft.com/office/2007/relationships/hdphoto" Target="../media/hdphoto2.wdp"/><Relationship Id="rId22" Type="http://schemas.microsoft.com/office/2007/relationships/hdphoto" Target="../media/hdphoto1.wdp"/><Relationship Id="rId27" Type="http://schemas.openxmlformats.org/officeDocument/2006/relationships/image" Target="../media/image53.png"/><Relationship Id="rId30" Type="http://schemas.openxmlformats.org/officeDocument/2006/relationships/hyperlink" Target="https://github.com/msinamsina/ARAS-DeepLearning-FW"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hyperlink" Target="https://icrom.ir/" TargetMode="External"/><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hyperlink" Target="https://aras.kntu.ac.ir/" TargetMode="Externa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hyperlink" Target="https://ieeexplore.ieee.org/document/10025355/" TargetMode="External"/><Relationship Id="rId7" Type="http://schemas.openxmlformats.org/officeDocument/2006/relationships/image" Target="../media/image69.png"/><Relationship Id="rId2" Type="http://schemas.openxmlformats.org/officeDocument/2006/relationships/hyperlink" Target="https://ieeexplore.ieee.org/document/9663494/"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ejhATTMAAAAJ&amp;hl=en" TargetMode="External"/><Relationship Id="rId5" Type="http://schemas.openxmlformats.org/officeDocument/2006/relationships/hyperlink" Target="https://robocup-rescue.github.io/team_description_papers/2017/Champ2017_Iran_KN2C.pdf" TargetMode="External"/><Relationship Id="rId10" Type="http://schemas.openxmlformats.org/officeDocument/2006/relationships/image" Target="../media/image72.svg"/><Relationship Id="rId4" Type="http://schemas.openxmlformats.org/officeDocument/2006/relationships/hyperlink" Target="https://ieeexplore.ieee.org/document/9663448" TargetMode="External"/><Relationship Id="rId9"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44F4E79-2311-D2DB-BA38-BBEA307DE71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12541" t="9395" r="11715" b="14873"/>
          <a:stretch/>
        </p:blipFill>
        <p:spPr>
          <a:xfrm>
            <a:off x="2148840" y="969111"/>
            <a:ext cx="2560320" cy="2559981"/>
          </a:xfrm>
          <a:ln w="19050">
            <a:solidFill>
              <a:schemeClr val="bg1">
                <a:lumMod val="85000"/>
              </a:schemeClr>
            </a:solidFill>
          </a:ln>
          <a:effectLst>
            <a:glow rad="63500">
              <a:schemeClr val="bg1">
                <a:alpha val="58000"/>
              </a:schemeClr>
            </a:glow>
          </a:effectLst>
        </p:spPr>
      </p:pic>
      <p:sp>
        <p:nvSpPr>
          <p:cNvPr id="4" name="Text Placeholder 3">
            <a:extLst>
              <a:ext uri="{FF2B5EF4-FFF2-40B4-BE49-F238E27FC236}">
                <a16:creationId xmlns:a16="http://schemas.microsoft.com/office/drawing/2014/main" id="{5C373547-D40F-AB74-7080-452CE1B84B1C}"/>
              </a:ext>
            </a:extLst>
          </p:cNvPr>
          <p:cNvSpPr>
            <a:spLocks noGrp="1"/>
          </p:cNvSpPr>
          <p:nvPr>
            <p:ph type="body" sz="quarter" idx="4294967295"/>
          </p:nvPr>
        </p:nvSpPr>
        <p:spPr>
          <a:xfrm>
            <a:off x="207481" y="3968909"/>
            <a:ext cx="4389376" cy="1116696"/>
          </a:xfrm>
          <a:prstGeom prst="rect">
            <a:avLst/>
          </a:prstGeom>
        </p:spPr>
        <p:txBody>
          <a:bodyPr>
            <a:normAutofit/>
          </a:bodyPr>
          <a:lstStyle/>
          <a:p>
            <a:r>
              <a:rPr lang="en-US" sz="1400" kern="1100" dirty="0">
                <a:solidFill>
                  <a:schemeClr val="bg1">
                    <a:lumMod val="85000"/>
                  </a:schemeClr>
                </a:solidFill>
                <a:latin typeface="Calibri Light" panose="020F0302020204030204" pitchFamily="34" charset="0"/>
                <a:cs typeface="Calibri Light" panose="020F0302020204030204" pitchFamily="34" charset="0"/>
              </a:rPr>
              <a:t>As an expert Python programmer with over 7 years of experience in working on various Computer Vision tasks, as well as web and desktop application development, I am now ready to apply my expertise to your projects.</a:t>
            </a:r>
          </a:p>
        </p:txBody>
      </p:sp>
      <p:sp>
        <p:nvSpPr>
          <p:cNvPr id="6" name="Text Placeholder 5">
            <a:extLst>
              <a:ext uri="{FF2B5EF4-FFF2-40B4-BE49-F238E27FC236}">
                <a16:creationId xmlns:a16="http://schemas.microsoft.com/office/drawing/2014/main" id="{425302E1-9877-4CDC-0551-C19150E31053}"/>
              </a:ext>
            </a:extLst>
          </p:cNvPr>
          <p:cNvSpPr>
            <a:spLocks noGrp="1"/>
          </p:cNvSpPr>
          <p:nvPr>
            <p:ph type="body" sz="quarter" idx="16"/>
          </p:nvPr>
        </p:nvSpPr>
        <p:spPr/>
        <p:txBody>
          <a:bodyPr/>
          <a:lstStyle/>
          <a:p>
            <a:r>
              <a:rPr lang="en-US" dirty="0"/>
              <a:t>M. SINA</a:t>
            </a:r>
          </a:p>
        </p:txBody>
      </p:sp>
      <p:sp>
        <p:nvSpPr>
          <p:cNvPr id="7" name="Text Placeholder 6">
            <a:extLst>
              <a:ext uri="{FF2B5EF4-FFF2-40B4-BE49-F238E27FC236}">
                <a16:creationId xmlns:a16="http://schemas.microsoft.com/office/drawing/2014/main" id="{BCDFA0D9-CB6D-8E46-FDA0-584A346B9277}"/>
              </a:ext>
            </a:extLst>
          </p:cNvPr>
          <p:cNvSpPr>
            <a:spLocks noGrp="1"/>
          </p:cNvSpPr>
          <p:nvPr>
            <p:ph type="body" sz="quarter" idx="17"/>
          </p:nvPr>
        </p:nvSpPr>
        <p:spPr/>
        <p:txBody>
          <a:bodyPr>
            <a:normAutofit/>
          </a:bodyPr>
          <a:lstStyle/>
          <a:p>
            <a:r>
              <a:rPr lang="en-US" dirty="0"/>
              <a:t>ALLAHKARAM</a:t>
            </a:r>
          </a:p>
        </p:txBody>
      </p:sp>
      <p:sp>
        <p:nvSpPr>
          <p:cNvPr id="1091" name="Text Placeholder 1090">
            <a:extLst>
              <a:ext uri="{FF2B5EF4-FFF2-40B4-BE49-F238E27FC236}">
                <a16:creationId xmlns:a16="http://schemas.microsoft.com/office/drawing/2014/main" id="{2646E08E-C6FB-455D-B9EC-EE9BEB4B4665}"/>
              </a:ext>
            </a:extLst>
          </p:cNvPr>
          <p:cNvSpPr>
            <a:spLocks noGrp="1"/>
          </p:cNvSpPr>
          <p:nvPr>
            <p:ph type="body" sz="quarter" idx="26"/>
          </p:nvPr>
        </p:nvSpPr>
        <p:spPr/>
        <p:txBody>
          <a:bodyPr/>
          <a:lstStyle/>
          <a:p>
            <a:r>
              <a:rPr lang="en-US"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https://www.linkedin.com/in/msinamsina/</a:t>
            </a:r>
            <a:endParaRPr lang="en-US" dirty="0">
              <a:solidFill>
                <a:schemeClr val="tx1">
                  <a:lumMod val="75000"/>
                  <a:lumOff val="25000"/>
                </a:schemeClr>
              </a:solidFill>
            </a:endParaRPr>
          </a:p>
        </p:txBody>
      </p:sp>
      <p:sp>
        <p:nvSpPr>
          <p:cNvPr id="1093" name="Text Placeholder 1092">
            <a:extLst>
              <a:ext uri="{FF2B5EF4-FFF2-40B4-BE49-F238E27FC236}">
                <a16:creationId xmlns:a16="http://schemas.microsoft.com/office/drawing/2014/main" id="{D697E978-E803-EAF5-5497-BDE4038543A9}"/>
              </a:ext>
            </a:extLst>
          </p:cNvPr>
          <p:cNvSpPr>
            <a:spLocks noGrp="1"/>
          </p:cNvSpPr>
          <p:nvPr>
            <p:ph type="body" sz="quarter" idx="27"/>
          </p:nvPr>
        </p:nvSpPr>
        <p:spPr/>
        <p:txBody>
          <a:bodyPr/>
          <a:lstStyle/>
          <a:p>
            <a:r>
              <a:rPr lang="en-US" dirty="0">
                <a:solidFill>
                  <a:schemeClr val="tx1">
                    <a:lumMod val="75000"/>
                    <a:lumOff val="25000"/>
                  </a:schemeClr>
                </a:solidFill>
              </a:rPr>
              <a:t>msinamsina@gmail.com</a:t>
            </a:r>
          </a:p>
        </p:txBody>
      </p:sp>
      <p:sp>
        <p:nvSpPr>
          <p:cNvPr id="1095" name="Text Placeholder 1094">
            <a:extLst>
              <a:ext uri="{FF2B5EF4-FFF2-40B4-BE49-F238E27FC236}">
                <a16:creationId xmlns:a16="http://schemas.microsoft.com/office/drawing/2014/main" id="{5D4C382B-0B89-2140-3466-7B175204C15C}"/>
              </a:ext>
            </a:extLst>
          </p:cNvPr>
          <p:cNvSpPr>
            <a:spLocks noGrp="1"/>
          </p:cNvSpPr>
          <p:nvPr>
            <p:ph type="body" sz="quarter" idx="28"/>
          </p:nvPr>
        </p:nvSpPr>
        <p:spPr/>
        <p:txBody>
          <a:bodyPr/>
          <a:lstStyle/>
          <a:p>
            <a:r>
              <a:rPr lang="en-US"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https://github.com/msinamsina</a:t>
            </a:r>
            <a:endParaRPr lang="en-US" dirty="0">
              <a:solidFill>
                <a:schemeClr val="tx1">
                  <a:lumMod val="75000"/>
                  <a:lumOff val="25000"/>
                </a:schemeClr>
              </a:solidFill>
            </a:endParaRPr>
          </a:p>
        </p:txBody>
      </p:sp>
      <p:sp>
        <p:nvSpPr>
          <p:cNvPr id="1097" name="Text Placeholder 1096">
            <a:extLst>
              <a:ext uri="{FF2B5EF4-FFF2-40B4-BE49-F238E27FC236}">
                <a16:creationId xmlns:a16="http://schemas.microsoft.com/office/drawing/2014/main" id="{4DA47635-666A-32A9-E0E0-8F337F1B9E2C}"/>
              </a:ext>
            </a:extLst>
          </p:cNvPr>
          <p:cNvSpPr>
            <a:spLocks noGrp="1"/>
          </p:cNvSpPr>
          <p:nvPr>
            <p:ph type="body" sz="quarter" idx="29"/>
          </p:nvPr>
        </p:nvSpPr>
        <p:spPr/>
        <p:txBody>
          <a:bodyPr/>
          <a:lstStyle/>
          <a:p>
            <a:r>
              <a:rPr lang="en-US"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https://msina.me</a:t>
            </a:r>
            <a:endParaRPr lang="en-US" dirty="0">
              <a:solidFill>
                <a:schemeClr val="tx1">
                  <a:lumMod val="75000"/>
                  <a:lumOff val="25000"/>
                </a:schemeClr>
              </a:solidFill>
            </a:endParaRPr>
          </a:p>
        </p:txBody>
      </p:sp>
      <p:sp>
        <p:nvSpPr>
          <p:cNvPr id="1099" name="Text Placeholder 1098">
            <a:extLst>
              <a:ext uri="{FF2B5EF4-FFF2-40B4-BE49-F238E27FC236}">
                <a16:creationId xmlns:a16="http://schemas.microsoft.com/office/drawing/2014/main" id="{55499576-86FF-F10B-5A0A-6C4422DD0D17}"/>
              </a:ext>
            </a:extLst>
          </p:cNvPr>
          <p:cNvSpPr>
            <a:spLocks noGrp="1"/>
          </p:cNvSpPr>
          <p:nvPr>
            <p:ph type="body" sz="quarter" idx="30"/>
          </p:nvPr>
        </p:nvSpPr>
        <p:spPr/>
        <p:txBody>
          <a:bodyPr/>
          <a:lstStyle/>
          <a:p>
            <a:r>
              <a:rPr lang="en-US" dirty="0">
                <a:solidFill>
                  <a:schemeClr val="tx1">
                    <a:lumMod val="75000"/>
                    <a:lumOff val="25000"/>
                  </a:schemeClr>
                </a:solidFill>
              </a:rPr>
              <a:t>09981075065</a:t>
            </a:r>
          </a:p>
        </p:txBody>
      </p:sp>
      <p:sp>
        <p:nvSpPr>
          <p:cNvPr id="1089" name="TextBox 1088">
            <a:extLst>
              <a:ext uri="{FF2B5EF4-FFF2-40B4-BE49-F238E27FC236}">
                <a16:creationId xmlns:a16="http://schemas.microsoft.com/office/drawing/2014/main" id="{54B2F590-7A65-88EC-FCC3-889DCC7C2C6C}"/>
              </a:ext>
            </a:extLst>
          </p:cNvPr>
          <p:cNvSpPr txBox="1"/>
          <p:nvPr/>
        </p:nvSpPr>
        <p:spPr>
          <a:xfrm>
            <a:off x="120536" y="1296490"/>
            <a:ext cx="2037922" cy="738664"/>
          </a:xfrm>
          <a:prstGeom prst="rect">
            <a:avLst/>
          </a:prstGeom>
          <a:noFill/>
        </p:spPr>
        <p:txBody>
          <a:bodyPr wrap="square" rtlCol="0">
            <a:spAutoFit/>
          </a:bodyPr>
          <a:lstStyle/>
          <a:p>
            <a:r>
              <a:rPr lang="en-US" sz="1400" b="1" dirty="0"/>
              <a:t>Computer Vision Expert</a:t>
            </a:r>
          </a:p>
          <a:p>
            <a:r>
              <a:rPr lang="en-US" sz="1400" b="1" dirty="0"/>
              <a:t>Full stack Developer</a:t>
            </a:r>
          </a:p>
          <a:p>
            <a:r>
              <a:rPr lang="en-US" sz="1400" b="1" dirty="0"/>
              <a:t>Roboticist</a:t>
            </a:r>
          </a:p>
        </p:txBody>
      </p:sp>
      <p:cxnSp>
        <p:nvCxnSpPr>
          <p:cNvPr id="11" name="Straight Connector 10">
            <a:extLst>
              <a:ext uri="{FF2B5EF4-FFF2-40B4-BE49-F238E27FC236}">
                <a16:creationId xmlns:a16="http://schemas.microsoft.com/office/drawing/2014/main" id="{064AA09E-FE7B-09F0-EABE-72246CC0DA1F}"/>
              </a:ext>
            </a:extLst>
          </p:cNvPr>
          <p:cNvCxnSpPr>
            <a:cxnSpLocks/>
          </p:cNvCxnSpPr>
          <p:nvPr/>
        </p:nvCxnSpPr>
        <p:spPr>
          <a:xfrm flipV="1">
            <a:off x="411179" y="3838298"/>
            <a:ext cx="4032504" cy="388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8BB498-62B0-2C99-3B15-44437AED6969}"/>
              </a:ext>
            </a:extLst>
          </p:cNvPr>
          <p:cNvCxnSpPr>
            <a:cxnSpLocks/>
          </p:cNvCxnSpPr>
          <p:nvPr/>
        </p:nvCxnSpPr>
        <p:spPr>
          <a:xfrm>
            <a:off x="4732177" y="3842514"/>
            <a:ext cx="1674110" cy="72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ardrop 12">
            <a:extLst>
              <a:ext uri="{FF2B5EF4-FFF2-40B4-BE49-F238E27FC236}">
                <a16:creationId xmlns:a16="http://schemas.microsoft.com/office/drawing/2014/main" id="{993C38B9-9261-331A-2884-A41590A6D5EE}"/>
              </a:ext>
            </a:extLst>
          </p:cNvPr>
          <p:cNvSpPr/>
          <p:nvPr/>
        </p:nvSpPr>
        <p:spPr>
          <a:xfrm flipV="1">
            <a:off x="116339" y="3515836"/>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BC52898A-97A3-A503-8859-11DAAE2F72EB}"/>
              </a:ext>
            </a:extLst>
          </p:cNvPr>
          <p:cNvSpPr/>
          <p:nvPr/>
        </p:nvSpPr>
        <p:spPr>
          <a:xfrm flipH="1" flipV="1">
            <a:off x="6334262" y="3515836"/>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6698C323-5509-AD08-542A-5BC4694E43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481" y="3607200"/>
            <a:ext cx="225113" cy="200100"/>
          </a:xfrm>
          <a:prstGeom prst="rect">
            <a:avLst/>
          </a:prstGeom>
        </p:spPr>
      </p:pic>
      <p:pic>
        <p:nvPicPr>
          <p:cNvPr id="16" name="Graphic 15">
            <a:extLst>
              <a:ext uri="{FF2B5EF4-FFF2-40B4-BE49-F238E27FC236}">
                <a16:creationId xmlns:a16="http://schemas.microsoft.com/office/drawing/2014/main" id="{7A977DE8-078B-23C0-C0B5-14FDC8FBF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3485" y="3582775"/>
            <a:ext cx="248950" cy="248950"/>
          </a:xfrm>
          <a:prstGeom prst="rect">
            <a:avLst/>
          </a:prstGeom>
        </p:spPr>
      </p:pic>
      <p:sp>
        <p:nvSpPr>
          <p:cNvPr id="17" name="TextBox 16">
            <a:extLst>
              <a:ext uri="{FF2B5EF4-FFF2-40B4-BE49-F238E27FC236}">
                <a16:creationId xmlns:a16="http://schemas.microsoft.com/office/drawing/2014/main" id="{B66BD7A7-69DF-656E-64A9-390ADFA64F4F}"/>
              </a:ext>
            </a:extLst>
          </p:cNvPr>
          <p:cNvSpPr txBox="1"/>
          <p:nvPr/>
        </p:nvSpPr>
        <p:spPr>
          <a:xfrm>
            <a:off x="607399" y="3490782"/>
            <a:ext cx="996660" cy="369332"/>
          </a:xfrm>
          <a:prstGeom prst="rect">
            <a:avLst/>
          </a:prstGeom>
          <a:noFill/>
        </p:spPr>
        <p:txBody>
          <a:bodyPr wrap="square" rtlCol="0">
            <a:spAutoFit/>
          </a:bodyPr>
          <a:lstStyle/>
          <a:p>
            <a:r>
              <a:rPr lang="en-US" dirty="0">
                <a:solidFill>
                  <a:srgbClr val="16DAD5"/>
                </a:solidFill>
              </a:rPr>
              <a:t>PROFILE</a:t>
            </a:r>
          </a:p>
        </p:txBody>
      </p:sp>
      <p:sp>
        <p:nvSpPr>
          <p:cNvPr id="18" name="TextBox 17">
            <a:extLst>
              <a:ext uri="{FF2B5EF4-FFF2-40B4-BE49-F238E27FC236}">
                <a16:creationId xmlns:a16="http://schemas.microsoft.com/office/drawing/2014/main" id="{EE4A89C1-3CD1-D3B3-D7E1-A1D166D1157F}"/>
              </a:ext>
            </a:extLst>
          </p:cNvPr>
          <p:cNvSpPr txBox="1"/>
          <p:nvPr/>
        </p:nvSpPr>
        <p:spPr>
          <a:xfrm>
            <a:off x="4863850" y="3446698"/>
            <a:ext cx="1486211" cy="369332"/>
          </a:xfrm>
          <a:prstGeom prst="rect">
            <a:avLst/>
          </a:prstGeom>
          <a:noFill/>
        </p:spPr>
        <p:txBody>
          <a:bodyPr wrap="square" rtlCol="0">
            <a:spAutoFit/>
          </a:bodyPr>
          <a:lstStyle/>
          <a:p>
            <a:r>
              <a:rPr lang="en-US" dirty="0">
                <a:solidFill>
                  <a:srgbClr val="16DAD5"/>
                </a:solidFill>
              </a:rPr>
              <a:t>LANGUAGES</a:t>
            </a:r>
          </a:p>
        </p:txBody>
      </p:sp>
      <p:grpSp>
        <p:nvGrpSpPr>
          <p:cNvPr id="19" name="Group 18">
            <a:extLst>
              <a:ext uri="{FF2B5EF4-FFF2-40B4-BE49-F238E27FC236}">
                <a16:creationId xmlns:a16="http://schemas.microsoft.com/office/drawing/2014/main" id="{16C20066-3644-863D-2E62-0CB2C707A9A0}"/>
              </a:ext>
            </a:extLst>
          </p:cNvPr>
          <p:cNvGrpSpPr/>
          <p:nvPr/>
        </p:nvGrpSpPr>
        <p:grpSpPr>
          <a:xfrm>
            <a:off x="4823855" y="4005211"/>
            <a:ext cx="1543353" cy="298604"/>
            <a:chOff x="3804479" y="5534091"/>
            <a:chExt cx="2712757" cy="438544"/>
          </a:xfrm>
        </p:grpSpPr>
        <p:sp>
          <p:nvSpPr>
            <p:cNvPr id="20" name="Text Placeholder 4">
              <a:extLst>
                <a:ext uri="{FF2B5EF4-FFF2-40B4-BE49-F238E27FC236}">
                  <a16:creationId xmlns:a16="http://schemas.microsoft.com/office/drawing/2014/main" id="{F692560E-1302-80EC-41B8-82FEE4FB79B7}"/>
                </a:ext>
              </a:extLst>
            </p:cNvPr>
            <p:cNvSpPr txBox="1">
              <a:spLocks/>
            </p:cNvSpPr>
            <p:nvPr/>
          </p:nvSpPr>
          <p:spPr>
            <a:xfrm>
              <a:off x="5520959" y="5581938"/>
              <a:ext cx="996277" cy="39069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latin typeface="+mj-lt"/>
                </a:rPr>
                <a:t>Native</a:t>
              </a:r>
            </a:p>
          </p:txBody>
        </p:sp>
        <p:grpSp>
          <p:nvGrpSpPr>
            <p:cNvPr id="21" name="Group 20">
              <a:extLst>
                <a:ext uri="{FF2B5EF4-FFF2-40B4-BE49-F238E27FC236}">
                  <a16:creationId xmlns:a16="http://schemas.microsoft.com/office/drawing/2014/main" id="{0BC38358-54B4-3147-33FE-F4D67A0CCB44}"/>
                </a:ext>
              </a:extLst>
            </p:cNvPr>
            <p:cNvGrpSpPr/>
            <p:nvPr/>
          </p:nvGrpSpPr>
          <p:grpSpPr>
            <a:xfrm>
              <a:off x="3804479" y="5534091"/>
              <a:ext cx="2544073" cy="422709"/>
              <a:chOff x="3804479" y="5534091"/>
              <a:chExt cx="2544073" cy="422709"/>
            </a:xfrm>
          </p:grpSpPr>
          <p:sp>
            <p:nvSpPr>
              <p:cNvPr id="22" name="Text Placeholder 4">
                <a:extLst>
                  <a:ext uri="{FF2B5EF4-FFF2-40B4-BE49-F238E27FC236}">
                    <a16:creationId xmlns:a16="http://schemas.microsoft.com/office/drawing/2014/main" id="{37152E1F-5144-B221-DF4C-F5D7008EA707}"/>
                  </a:ext>
                </a:extLst>
              </p:cNvPr>
              <p:cNvSpPr txBox="1">
                <a:spLocks/>
              </p:cNvSpPr>
              <p:nvPr/>
            </p:nvSpPr>
            <p:spPr>
              <a:xfrm>
                <a:off x="4539960" y="5590798"/>
                <a:ext cx="1223493" cy="337974"/>
              </a:xfrm>
              <a:prstGeom prst="rect">
                <a:avLst/>
              </a:prstGeom>
            </p:spPr>
            <p:txBody>
              <a:bodyPr vert="horz" lIns="91440" tIns="45720" rIns="91440" bIns="45720" rtlCol="0">
                <a:normAutofit fontScale="85000" lnSpcReduction="20000"/>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t>Persian</a:t>
                </a:r>
              </a:p>
            </p:txBody>
          </p:sp>
          <p:pic>
            <p:nvPicPr>
              <p:cNvPr id="23" name="Picture 4" descr="Why does Iran have two flags? - Quora">
                <a:extLst>
                  <a:ext uri="{FF2B5EF4-FFF2-40B4-BE49-F238E27FC236}">
                    <a16:creationId xmlns:a16="http://schemas.microsoft.com/office/drawing/2014/main" id="{26B53C17-04F9-3F80-DACE-3F77018EBC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04479" y="5534091"/>
                <a:ext cx="625753" cy="42270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3C9F58B2-4A7E-0C24-9F6F-53767B498042}"/>
                  </a:ext>
                </a:extLst>
              </p:cNvPr>
              <p:cNvCxnSpPr>
                <a:cxnSpLocks/>
              </p:cNvCxnSpPr>
              <p:nvPr/>
            </p:nvCxnSpPr>
            <p:spPr>
              <a:xfrm>
                <a:off x="4667059" y="5890852"/>
                <a:ext cx="1681493" cy="571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48765C58-2CE6-981E-F8B9-E3E7DA5C2314}"/>
              </a:ext>
            </a:extLst>
          </p:cNvPr>
          <p:cNvGrpSpPr/>
          <p:nvPr/>
        </p:nvGrpSpPr>
        <p:grpSpPr>
          <a:xfrm>
            <a:off x="4834225" y="4464746"/>
            <a:ext cx="1625553" cy="391276"/>
            <a:chOff x="4168798" y="5093739"/>
            <a:chExt cx="2759294" cy="491075"/>
          </a:xfrm>
        </p:grpSpPr>
        <p:grpSp>
          <p:nvGrpSpPr>
            <p:cNvPr id="35" name="Group 34">
              <a:extLst>
                <a:ext uri="{FF2B5EF4-FFF2-40B4-BE49-F238E27FC236}">
                  <a16:creationId xmlns:a16="http://schemas.microsoft.com/office/drawing/2014/main" id="{DD1A3E5C-3AD5-9644-4F00-20573A2F4449}"/>
                </a:ext>
              </a:extLst>
            </p:cNvPr>
            <p:cNvGrpSpPr/>
            <p:nvPr userDrawn="1"/>
          </p:nvGrpSpPr>
          <p:grpSpPr>
            <a:xfrm>
              <a:off x="4893925" y="5093739"/>
              <a:ext cx="2034167" cy="491075"/>
              <a:chOff x="4635363" y="5517298"/>
              <a:chExt cx="2034167" cy="491075"/>
            </a:xfrm>
          </p:grpSpPr>
          <p:sp>
            <p:nvSpPr>
              <p:cNvPr id="37" name="Text Placeholder 4">
                <a:extLst>
                  <a:ext uri="{FF2B5EF4-FFF2-40B4-BE49-F238E27FC236}">
                    <a16:creationId xmlns:a16="http://schemas.microsoft.com/office/drawing/2014/main" id="{F5344C1E-EE73-4B42-DFB1-D58913D053CB}"/>
                  </a:ext>
                </a:extLst>
              </p:cNvPr>
              <p:cNvSpPr txBox="1">
                <a:spLocks/>
              </p:cNvSpPr>
              <p:nvPr/>
            </p:nvSpPr>
            <p:spPr>
              <a:xfrm>
                <a:off x="5603627" y="5529307"/>
                <a:ext cx="1065903" cy="3648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100" dirty="0">
                    <a:latin typeface="+mj-lt"/>
                  </a:rPr>
                  <a:t>Fluent</a:t>
                </a:r>
              </a:p>
            </p:txBody>
          </p:sp>
          <p:grpSp>
            <p:nvGrpSpPr>
              <p:cNvPr id="38" name="Group 37">
                <a:extLst>
                  <a:ext uri="{FF2B5EF4-FFF2-40B4-BE49-F238E27FC236}">
                    <a16:creationId xmlns:a16="http://schemas.microsoft.com/office/drawing/2014/main" id="{A1105B2E-8D1B-E996-4726-D56D8104DFDF}"/>
                  </a:ext>
                </a:extLst>
              </p:cNvPr>
              <p:cNvGrpSpPr/>
              <p:nvPr/>
            </p:nvGrpSpPr>
            <p:grpSpPr>
              <a:xfrm>
                <a:off x="4635363" y="5517298"/>
                <a:ext cx="1749732" cy="491075"/>
                <a:chOff x="4635363" y="5517298"/>
                <a:chExt cx="1749732" cy="491075"/>
              </a:xfrm>
            </p:grpSpPr>
            <p:sp>
              <p:nvSpPr>
                <p:cNvPr id="39" name="Text Placeholder 4">
                  <a:extLst>
                    <a:ext uri="{FF2B5EF4-FFF2-40B4-BE49-F238E27FC236}">
                      <a16:creationId xmlns:a16="http://schemas.microsoft.com/office/drawing/2014/main" id="{EE7E1AF2-C1F2-71C4-5777-444E72650492}"/>
                    </a:ext>
                  </a:extLst>
                </p:cNvPr>
                <p:cNvSpPr txBox="1">
                  <a:spLocks/>
                </p:cNvSpPr>
                <p:nvPr/>
              </p:nvSpPr>
              <p:spPr>
                <a:xfrm>
                  <a:off x="4635363" y="5517298"/>
                  <a:ext cx="1223493" cy="491075"/>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t>English</a:t>
                  </a:r>
                </a:p>
              </p:txBody>
            </p:sp>
            <p:cxnSp>
              <p:nvCxnSpPr>
                <p:cNvPr id="40" name="Straight Connector 39">
                  <a:extLst>
                    <a:ext uri="{FF2B5EF4-FFF2-40B4-BE49-F238E27FC236}">
                      <a16:creationId xmlns:a16="http://schemas.microsoft.com/office/drawing/2014/main" id="{EBF18937-C093-ADD1-1C47-8BD3A47461E2}"/>
                    </a:ext>
                  </a:extLst>
                </p:cNvPr>
                <p:cNvCxnSpPr>
                  <a:cxnSpLocks/>
                </p:cNvCxnSpPr>
                <p:nvPr/>
              </p:nvCxnSpPr>
              <p:spPr>
                <a:xfrm flipV="1">
                  <a:off x="4751710" y="5861382"/>
                  <a:ext cx="1633385" cy="749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pic>
          <p:nvPicPr>
            <p:cNvPr id="36" name="Picture 2" descr="English flag. England flag. Flag of England. England flag illustration.  Official colors and proportion correctly. English background. English  banner. Symbol, icon. Stock Illustration | Adobe Stock">
              <a:extLst>
                <a:ext uri="{FF2B5EF4-FFF2-40B4-BE49-F238E27FC236}">
                  <a16:creationId xmlns:a16="http://schemas.microsoft.com/office/drawing/2014/main" id="{83C254C4-24F4-D7F3-8621-1650CD2386A6}"/>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68798" y="5129135"/>
              <a:ext cx="587425" cy="3648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Straight Connector 45">
            <a:extLst>
              <a:ext uri="{FF2B5EF4-FFF2-40B4-BE49-F238E27FC236}">
                <a16:creationId xmlns:a16="http://schemas.microsoft.com/office/drawing/2014/main" id="{6E2D53B4-C9DF-C5FA-9D7A-E982FB49A2ED}"/>
              </a:ext>
            </a:extLst>
          </p:cNvPr>
          <p:cNvCxnSpPr>
            <a:cxnSpLocks/>
          </p:cNvCxnSpPr>
          <p:nvPr/>
        </p:nvCxnSpPr>
        <p:spPr>
          <a:xfrm>
            <a:off x="347209" y="5473466"/>
            <a:ext cx="416237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FFACEECA-B414-FC8C-EE82-61E874C60716}"/>
              </a:ext>
            </a:extLst>
          </p:cNvPr>
          <p:cNvSpPr/>
          <p:nvPr/>
        </p:nvSpPr>
        <p:spPr>
          <a:xfrm flipV="1">
            <a:off x="123121" y="5117315"/>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70197A31-88D2-23E5-B33E-4416D850D5E3}"/>
              </a:ext>
            </a:extLst>
          </p:cNvPr>
          <p:cNvSpPr txBox="1"/>
          <p:nvPr/>
        </p:nvSpPr>
        <p:spPr>
          <a:xfrm>
            <a:off x="596945" y="5067387"/>
            <a:ext cx="3146182" cy="369332"/>
          </a:xfrm>
          <a:prstGeom prst="rect">
            <a:avLst/>
          </a:prstGeom>
          <a:noFill/>
        </p:spPr>
        <p:txBody>
          <a:bodyPr wrap="square" rtlCol="0">
            <a:spAutoFit/>
          </a:bodyPr>
          <a:lstStyle/>
          <a:p>
            <a:r>
              <a:rPr lang="en-US" dirty="0">
                <a:solidFill>
                  <a:srgbClr val="16DAD5"/>
                </a:solidFill>
              </a:rPr>
              <a:t>EDUCATIONAL BACKGROUND</a:t>
            </a:r>
          </a:p>
        </p:txBody>
      </p:sp>
      <p:cxnSp>
        <p:nvCxnSpPr>
          <p:cNvPr id="1033" name="Straight Connector 1032">
            <a:extLst>
              <a:ext uri="{FF2B5EF4-FFF2-40B4-BE49-F238E27FC236}">
                <a16:creationId xmlns:a16="http://schemas.microsoft.com/office/drawing/2014/main" id="{074FF9E9-47C8-5529-5CEC-0C0B79972D95}"/>
              </a:ext>
            </a:extLst>
          </p:cNvPr>
          <p:cNvCxnSpPr>
            <a:cxnSpLocks/>
          </p:cNvCxnSpPr>
          <p:nvPr/>
        </p:nvCxnSpPr>
        <p:spPr>
          <a:xfrm>
            <a:off x="4737849" y="5458519"/>
            <a:ext cx="1863027" cy="110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34" name="Teardrop 1033">
            <a:extLst>
              <a:ext uri="{FF2B5EF4-FFF2-40B4-BE49-F238E27FC236}">
                <a16:creationId xmlns:a16="http://schemas.microsoft.com/office/drawing/2014/main" id="{9720CDB7-38C7-6FD9-372E-7E02A1D05814}"/>
              </a:ext>
            </a:extLst>
          </p:cNvPr>
          <p:cNvSpPr/>
          <p:nvPr/>
        </p:nvSpPr>
        <p:spPr>
          <a:xfrm flipH="1" flipV="1">
            <a:off x="6367208" y="5111219"/>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FC81A58A-4B28-BC80-6537-88E249DF7801}"/>
              </a:ext>
            </a:extLst>
          </p:cNvPr>
          <p:cNvSpPr txBox="1"/>
          <p:nvPr/>
        </p:nvSpPr>
        <p:spPr>
          <a:xfrm>
            <a:off x="4730627" y="5082327"/>
            <a:ext cx="1502811" cy="369332"/>
          </a:xfrm>
          <a:prstGeom prst="rect">
            <a:avLst/>
          </a:prstGeom>
          <a:noFill/>
        </p:spPr>
        <p:txBody>
          <a:bodyPr wrap="square" rtlCol="0">
            <a:spAutoFit/>
          </a:bodyPr>
          <a:lstStyle/>
          <a:p>
            <a:r>
              <a:rPr lang="en-US" dirty="0">
                <a:solidFill>
                  <a:srgbClr val="16DAD5"/>
                </a:solidFill>
              </a:rPr>
              <a:t>HARD SKILLS</a:t>
            </a:r>
          </a:p>
        </p:txBody>
      </p:sp>
      <p:pic>
        <p:nvPicPr>
          <p:cNvPr id="1041" name="Graphic 1040">
            <a:extLst>
              <a:ext uri="{FF2B5EF4-FFF2-40B4-BE49-F238E27FC236}">
                <a16:creationId xmlns:a16="http://schemas.microsoft.com/office/drawing/2014/main" id="{C0A2B76F-0DF0-3A96-F76E-F83B69AFC2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29268" y="5192884"/>
            <a:ext cx="278332" cy="278332"/>
          </a:xfrm>
          <a:prstGeom prst="rect">
            <a:avLst/>
          </a:prstGeom>
        </p:spPr>
      </p:pic>
      <p:pic>
        <p:nvPicPr>
          <p:cNvPr id="1043" name="Graphic 1042">
            <a:extLst>
              <a:ext uri="{FF2B5EF4-FFF2-40B4-BE49-F238E27FC236}">
                <a16:creationId xmlns:a16="http://schemas.microsoft.com/office/drawing/2014/main" id="{624C1BBC-A3D7-6F31-81CB-FD1E03142A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21477" y="5189124"/>
            <a:ext cx="210685" cy="240783"/>
          </a:xfrm>
          <a:prstGeom prst="rect">
            <a:avLst/>
          </a:prstGeom>
        </p:spPr>
      </p:pic>
      <p:grpSp>
        <p:nvGrpSpPr>
          <p:cNvPr id="54" name="Group 53">
            <a:extLst>
              <a:ext uri="{FF2B5EF4-FFF2-40B4-BE49-F238E27FC236}">
                <a16:creationId xmlns:a16="http://schemas.microsoft.com/office/drawing/2014/main" id="{52DB6E25-940F-EB64-9385-CF4DC79248F6}"/>
              </a:ext>
            </a:extLst>
          </p:cNvPr>
          <p:cNvGrpSpPr/>
          <p:nvPr/>
        </p:nvGrpSpPr>
        <p:grpSpPr>
          <a:xfrm>
            <a:off x="5753074" y="5558709"/>
            <a:ext cx="929846" cy="250556"/>
            <a:chOff x="3891932" y="5558988"/>
            <a:chExt cx="1001505" cy="241470"/>
          </a:xfrm>
        </p:grpSpPr>
        <p:sp>
          <p:nvSpPr>
            <p:cNvPr id="50" name="Rectangle 49">
              <a:extLst>
                <a:ext uri="{FF2B5EF4-FFF2-40B4-BE49-F238E27FC236}">
                  <a16:creationId xmlns:a16="http://schemas.microsoft.com/office/drawing/2014/main" id="{D546E298-87A3-B926-D04E-A97105D3F1F9}"/>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Freeform: Shape 42">
              <a:extLst>
                <a:ext uri="{FF2B5EF4-FFF2-40B4-BE49-F238E27FC236}">
                  <a16:creationId xmlns:a16="http://schemas.microsoft.com/office/drawing/2014/main" id="{CCE9AB37-20BB-CFBA-2D97-B9688F31D29A}"/>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56" name="Group 55">
            <a:extLst>
              <a:ext uri="{FF2B5EF4-FFF2-40B4-BE49-F238E27FC236}">
                <a16:creationId xmlns:a16="http://schemas.microsoft.com/office/drawing/2014/main" id="{DCED1E23-9154-EEF7-AC55-094B2BCE9BDD}"/>
              </a:ext>
            </a:extLst>
          </p:cNvPr>
          <p:cNvGrpSpPr/>
          <p:nvPr/>
        </p:nvGrpSpPr>
        <p:grpSpPr>
          <a:xfrm>
            <a:off x="5753074" y="6664061"/>
            <a:ext cx="929846" cy="250556"/>
            <a:chOff x="3891932" y="5558988"/>
            <a:chExt cx="1001505" cy="241470"/>
          </a:xfrm>
        </p:grpSpPr>
        <p:sp>
          <p:nvSpPr>
            <p:cNvPr id="57" name="Rectangle 56">
              <a:extLst>
                <a:ext uri="{FF2B5EF4-FFF2-40B4-BE49-F238E27FC236}">
                  <a16:creationId xmlns:a16="http://schemas.microsoft.com/office/drawing/2014/main" id="{1255153E-A952-12C5-0698-301969DDA24F}"/>
                </a:ext>
              </a:extLst>
            </p:cNvPr>
            <p:cNvSpPr/>
            <p:nvPr/>
          </p:nvSpPr>
          <p:spPr>
            <a:xfrm>
              <a:off x="3891932" y="5582247"/>
              <a:ext cx="1001505" cy="215772"/>
            </a:xfrm>
            <a:prstGeom prst="rect">
              <a:avLst/>
            </a:prstGeom>
            <a:gradFill flip="none" rotWithShape="1">
              <a:gsLst>
                <a:gs pos="0">
                  <a:srgbClr val="16DAD5"/>
                </a:gs>
                <a:gs pos="71000">
                  <a:schemeClr val="bg1"/>
                </a:gs>
                <a:gs pos="56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Freeform: Shape 57">
              <a:extLst>
                <a:ext uri="{FF2B5EF4-FFF2-40B4-BE49-F238E27FC236}">
                  <a16:creationId xmlns:a16="http://schemas.microsoft.com/office/drawing/2014/main" id="{A726F48E-6DFB-AE7F-C92F-63B6FEA78E5E}"/>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60" name="Group 59">
            <a:extLst>
              <a:ext uri="{FF2B5EF4-FFF2-40B4-BE49-F238E27FC236}">
                <a16:creationId xmlns:a16="http://schemas.microsoft.com/office/drawing/2014/main" id="{B1E51808-7FCF-2F80-C613-71F8C7D2EDD5}"/>
              </a:ext>
            </a:extLst>
          </p:cNvPr>
          <p:cNvGrpSpPr/>
          <p:nvPr/>
        </p:nvGrpSpPr>
        <p:grpSpPr>
          <a:xfrm>
            <a:off x="5753074" y="7493072"/>
            <a:ext cx="929846" cy="250556"/>
            <a:chOff x="3891932" y="5558988"/>
            <a:chExt cx="1001505" cy="241470"/>
          </a:xfrm>
        </p:grpSpPr>
        <p:sp>
          <p:nvSpPr>
            <p:cNvPr id="61" name="Rectangle 60">
              <a:extLst>
                <a:ext uri="{FF2B5EF4-FFF2-40B4-BE49-F238E27FC236}">
                  <a16:creationId xmlns:a16="http://schemas.microsoft.com/office/drawing/2014/main" id="{C5A5404D-41B8-97BF-FC1F-E6DACAF79B59}"/>
                </a:ext>
              </a:extLst>
            </p:cNvPr>
            <p:cNvSpPr/>
            <p:nvPr/>
          </p:nvSpPr>
          <p:spPr>
            <a:xfrm>
              <a:off x="3891932" y="5582247"/>
              <a:ext cx="1001505" cy="215772"/>
            </a:xfrm>
            <a:prstGeom prst="rect">
              <a:avLst/>
            </a:prstGeom>
            <a:gradFill flip="none" rotWithShape="1">
              <a:gsLst>
                <a:gs pos="67000">
                  <a:srgbClr val="16DAD5"/>
                </a:gs>
                <a:gs pos="83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Freeform: Shape 61">
              <a:extLst>
                <a:ext uri="{FF2B5EF4-FFF2-40B4-BE49-F238E27FC236}">
                  <a16:creationId xmlns:a16="http://schemas.microsoft.com/office/drawing/2014/main" id="{52426F78-05F0-FC72-0A23-25EAD9F3DB99}"/>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24" name="Group 1023">
            <a:extLst>
              <a:ext uri="{FF2B5EF4-FFF2-40B4-BE49-F238E27FC236}">
                <a16:creationId xmlns:a16="http://schemas.microsoft.com/office/drawing/2014/main" id="{28AF5324-19A7-2F7D-9617-8423D23A1565}"/>
              </a:ext>
            </a:extLst>
          </p:cNvPr>
          <p:cNvGrpSpPr/>
          <p:nvPr/>
        </p:nvGrpSpPr>
        <p:grpSpPr>
          <a:xfrm>
            <a:off x="5753074" y="7216737"/>
            <a:ext cx="929846" cy="250556"/>
            <a:chOff x="3891932" y="5558988"/>
            <a:chExt cx="1001505" cy="241470"/>
          </a:xfrm>
        </p:grpSpPr>
        <p:sp>
          <p:nvSpPr>
            <p:cNvPr id="1025" name="Rectangle 1024">
              <a:extLst>
                <a:ext uri="{FF2B5EF4-FFF2-40B4-BE49-F238E27FC236}">
                  <a16:creationId xmlns:a16="http://schemas.microsoft.com/office/drawing/2014/main" id="{DA6FC021-0304-F7A1-AC62-1DC9571E1EA8}"/>
                </a:ext>
              </a:extLst>
            </p:cNvPr>
            <p:cNvSpPr/>
            <p:nvPr/>
          </p:nvSpPr>
          <p:spPr>
            <a:xfrm>
              <a:off x="3891932" y="5582247"/>
              <a:ext cx="1001505" cy="215772"/>
            </a:xfrm>
            <a:prstGeom prst="rect">
              <a:avLst/>
            </a:prstGeom>
            <a:gradFill flip="none" rotWithShape="1">
              <a:gsLst>
                <a:gs pos="0">
                  <a:srgbClr val="16DAD5"/>
                </a:gs>
                <a:gs pos="86000">
                  <a:schemeClr val="bg1"/>
                </a:gs>
                <a:gs pos="72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7" name="Freeform: Shape 1026">
              <a:extLst>
                <a:ext uri="{FF2B5EF4-FFF2-40B4-BE49-F238E27FC236}">
                  <a16:creationId xmlns:a16="http://schemas.microsoft.com/office/drawing/2014/main" id="{B3E1EA10-4873-7C67-58B3-A0F5E7DDE074}"/>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60" name="Group 1059">
            <a:extLst>
              <a:ext uri="{FF2B5EF4-FFF2-40B4-BE49-F238E27FC236}">
                <a16:creationId xmlns:a16="http://schemas.microsoft.com/office/drawing/2014/main" id="{0F242C7E-E710-1B5A-9381-8E0EA046B9C9}"/>
              </a:ext>
            </a:extLst>
          </p:cNvPr>
          <p:cNvGrpSpPr/>
          <p:nvPr/>
        </p:nvGrpSpPr>
        <p:grpSpPr>
          <a:xfrm>
            <a:off x="5753074" y="5835047"/>
            <a:ext cx="929846" cy="250556"/>
            <a:chOff x="3891932" y="5558988"/>
            <a:chExt cx="1001505" cy="241470"/>
          </a:xfrm>
        </p:grpSpPr>
        <p:sp>
          <p:nvSpPr>
            <p:cNvPr id="1062" name="Rectangle 1061">
              <a:extLst>
                <a:ext uri="{FF2B5EF4-FFF2-40B4-BE49-F238E27FC236}">
                  <a16:creationId xmlns:a16="http://schemas.microsoft.com/office/drawing/2014/main" id="{4D55E246-5483-F19E-AB02-C3BF4EA5B6F9}"/>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4" name="Freeform: Shape 1063">
              <a:extLst>
                <a:ext uri="{FF2B5EF4-FFF2-40B4-BE49-F238E27FC236}">
                  <a16:creationId xmlns:a16="http://schemas.microsoft.com/office/drawing/2014/main" id="{886D841A-8F18-A7CF-5413-5D763CE9E21B}"/>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69" name="Group 1068">
            <a:extLst>
              <a:ext uri="{FF2B5EF4-FFF2-40B4-BE49-F238E27FC236}">
                <a16:creationId xmlns:a16="http://schemas.microsoft.com/office/drawing/2014/main" id="{1A866259-BF79-8B2D-99FF-2113681E4078}"/>
              </a:ext>
            </a:extLst>
          </p:cNvPr>
          <p:cNvGrpSpPr/>
          <p:nvPr/>
        </p:nvGrpSpPr>
        <p:grpSpPr>
          <a:xfrm>
            <a:off x="5753074" y="6111385"/>
            <a:ext cx="929846" cy="250556"/>
            <a:chOff x="3891932" y="5558988"/>
            <a:chExt cx="1001505" cy="241470"/>
          </a:xfrm>
        </p:grpSpPr>
        <p:sp>
          <p:nvSpPr>
            <p:cNvPr id="1071" name="Rectangle 1070">
              <a:extLst>
                <a:ext uri="{FF2B5EF4-FFF2-40B4-BE49-F238E27FC236}">
                  <a16:creationId xmlns:a16="http://schemas.microsoft.com/office/drawing/2014/main" id="{11672025-37E3-5BE8-4A0B-F27D55643205}"/>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2" name="Freeform: Shape 1071">
              <a:extLst>
                <a:ext uri="{FF2B5EF4-FFF2-40B4-BE49-F238E27FC236}">
                  <a16:creationId xmlns:a16="http://schemas.microsoft.com/office/drawing/2014/main" id="{8E487E2F-8124-5C8A-11AF-A4F7015C517D}"/>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32" name="TextBox 31">
            <a:extLst>
              <a:ext uri="{FF2B5EF4-FFF2-40B4-BE49-F238E27FC236}">
                <a16:creationId xmlns:a16="http://schemas.microsoft.com/office/drawing/2014/main" id="{0C9ABEFD-6E49-9595-BCED-5EA29890A084}"/>
              </a:ext>
            </a:extLst>
          </p:cNvPr>
          <p:cNvSpPr txBox="1"/>
          <p:nvPr/>
        </p:nvSpPr>
        <p:spPr>
          <a:xfrm>
            <a:off x="4682744" y="5576080"/>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Python</a:t>
            </a:r>
          </a:p>
        </p:txBody>
      </p:sp>
      <p:sp>
        <p:nvSpPr>
          <p:cNvPr id="55" name="TextBox 54">
            <a:extLst>
              <a:ext uri="{FF2B5EF4-FFF2-40B4-BE49-F238E27FC236}">
                <a16:creationId xmlns:a16="http://schemas.microsoft.com/office/drawing/2014/main" id="{378FD220-F93E-92C0-268D-55EAA34F7768}"/>
              </a:ext>
            </a:extLst>
          </p:cNvPr>
          <p:cNvSpPr txBox="1"/>
          <p:nvPr/>
        </p:nvSpPr>
        <p:spPr>
          <a:xfrm>
            <a:off x="4682744" y="6628622"/>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Linux</a:t>
            </a:r>
          </a:p>
        </p:txBody>
      </p:sp>
      <p:sp>
        <p:nvSpPr>
          <p:cNvPr id="59" name="TextBox 58">
            <a:extLst>
              <a:ext uri="{FF2B5EF4-FFF2-40B4-BE49-F238E27FC236}">
                <a16:creationId xmlns:a16="http://schemas.microsoft.com/office/drawing/2014/main" id="{66D653F8-318F-1EA3-1EC7-CDC66FD6425C}"/>
              </a:ext>
            </a:extLst>
          </p:cNvPr>
          <p:cNvSpPr txBox="1"/>
          <p:nvPr/>
        </p:nvSpPr>
        <p:spPr>
          <a:xfrm>
            <a:off x="4682744" y="7214089"/>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Clean Code</a:t>
            </a:r>
          </a:p>
        </p:txBody>
      </p:sp>
      <p:sp>
        <p:nvSpPr>
          <p:cNvPr id="63" name="TextBox 62">
            <a:extLst>
              <a:ext uri="{FF2B5EF4-FFF2-40B4-BE49-F238E27FC236}">
                <a16:creationId xmlns:a16="http://schemas.microsoft.com/office/drawing/2014/main" id="{931CFA84-07A4-CFD9-4B50-9AE6AE283F8C}"/>
              </a:ext>
            </a:extLst>
          </p:cNvPr>
          <p:cNvSpPr txBox="1"/>
          <p:nvPr/>
        </p:nvSpPr>
        <p:spPr>
          <a:xfrm>
            <a:off x="4682744" y="7516559"/>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SW Architecture</a:t>
            </a:r>
          </a:p>
        </p:txBody>
      </p:sp>
      <p:sp>
        <p:nvSpPr>
          <p:cNvPr id="1058" name="TextBox 1057">
            <a:extLst>
              <a:ext uri="{FF2B5EF4-FFF2-40B4-BE49-F238E27FC236}">
                <a16:creationId xmlns:a16="http://schemas.microsoft.com/office/drawing/2014/main" id="{4C92C31B-F8A2-B228-9722-F3FD75052EF1}"/>
              </a:ext>
            </a:extLst>
          </p:cNvPr>
          <p:cNvSpPr txBox="1"/>
          <p:nvPr/>
        </p:nvSpPr>
        <p:spPr>
          <a:xfrm>
            <a:off x="4682744" y="5864647"/>
            <a:ext cx="1206800"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Computer Vision</a:t>
            </a:r>
          </a:p>
        </p:txBody>
      </p:sp>
      <p:sp>
        <p:nvSpPr>
          <p:cNvPr id="1065" name="TextBox 1064">
            <a:extLst>
              <a:ext uri="{FF2B5EF4-FFF2-40B4-BE49-F238E27FC236}">
                <a16:creationId xmlns:a16="http://schemas.microsoft.com/office/drawing/2014/main" id="{93A57C12-450F-366C-22AA-E2482464DF6B}"/>
              </a:ext>
            </a:extLst>
          </p:cNvPr>
          <p:cNvSpPr txBox="1"/>
          <p:nvPr/>
        </p:nvSpPr>
        <p:spPr>
          <a:xfrm>
            <a:off x="4682744" y="6149003"/>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Deep Learning</a:t>
            </a:r>
          </a:p>
        </p:txBody>
      </p:sp>
      <p:sp>
        <p:nvSpPr>
          <p:cNvPr id="1086" name="TextBox 1085">
            <a:extLst>
              <a:ext uri="{FF2B5EF4-FFF2-40B4-BE49-F238E27FC236}">
                <a16:creationId xmlns:a16="http://schemas.microsoft.com/office/drawing/2014/main" id="{E04B8DED-F922-839F-FA57-36EA4923891B}"/>
              </a:ext>
            </a:extLst>
          </p:cNvPr>
          <p:cNvSpPr txBox="1"/>
          <p:nvPr/>
        </p:nvSpPr>
        <p:spPr>
          <a:xfrm>
            <a:off x="359622" y="5576412"/>
            <a:ext cx="4371005"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dirty="0">
                <a:solidFill>
                  <a:schemeClr val="bg1">
                    <a:lumMod val="95000"/>
                  </a:schemeClr>
                </a:solidFill>
                <a:latin typeface="Calibri Light" panose="020F0302020204030204" pitchFamily="34" charset="0"/>
                <a:cs typeface="Calibri Light" panose="020F0302020204030204" pitchFamily="34" charset="0"/>
              </a:rPr>
              <a:t>Master's degree   </a:t>
            </a:r>
            <a:r>
              <a:rPr lang="en-US" sz="1600" dirty="0">
                <a:solidFill>
                  <a:schemeClr val="bg1">
                    <a:lumMod val="9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 N. Toosi University of Technology </a:t>
            </a:r>
            <a:r>
              <a:rPr lang="en-US" sz="1400" dirty="0">
                <a:solidFill>
                  <a:schemeClr val="bg1">
                    <a:lumMod val="65000"/>
                  </a:schemeClr>
                </a:solidFill>
                <a:latin typeface="Calibri Light" panose="020F0302020204030204" pitchFamily="34" charset="0"/>
                <a:cs typeface="Calibri Light" panose="020F0302020204030204" pitchFamily="34" charset="0"/>
              </a:rPr>
              <a:t>Mechatronics, Engineering                                       </a:t>
            </a:r>
            <a:r>
              <a:rPr kumimoji="0" lang="en-US" sz="1100" b="0" i="0" u="none" strike="noStrike" kern="1200" cap="none" spc="0" normalizeH="0" baseline="0" noProof="0" dirty="0">
                <a:ln>
                  <a:noFill/>
                </a:ln>
                <a:solidFill>
                  <a:prstClr val="white">
                    <a:lumMod val="65000"/>
                  </a:prstClr>
                </a:solidFill>
                <a:effectLst/>
                <a:uLnTx/>
                <a:uFillTx/>
                <a:latin typeface="Calibri Light" panose="020F0302020204030204" pitchFamily="34" charset="0"/>
                <a:ea typeface="+mn-ea"/>
                <a:cs typeface="Calibri Light" panose="020F0302020204030204" pitchFamily="34" charset="0"/>
              </a:rPr>
              <a:t>2019-2023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16DAD5"/>
                </a:solidFill>
                <a:latin typeface="Calibri Light" panose="020F0302020204030204" pitchFamily="34" charset="0"/>
                <a:cs typeface="Calibri Light" panose="020F0302020204030204" pitchFamily="34" charset="0"/>
              </a:rPr>
              <a:t>Thesis Title</a:t>
            </a:r>
            <a:r>
              <a:rPr lang="en-US" sz="1200" dirty="0">
                <a:solidFill>
                  <a:prstClr val="white">
                    <a:lumMod val="65000"/>
                  </a:prstClr>
                </a:solidFill>
                <a:latin typeface="Calibri Light" panose="020F0302020204030204" pitchFamily="34" charset="0"/>
                <a:cs typeface="Calibri Light" panose="020F0302020204030204" pitchFamily="34" charset="0"/>
              </a:rPr>
              <a:t>: Development of an image-based deep neural network for human parsing for human behavior classification</a:t>
            </a:r>
            <a:endParaRPr kumimoji="0" lang="en-US" sz="1200" b="0" i="0" u="none" strike="noStrike" kern="1200" cap="none" spc="0" normalizeH="0" baseline="0" noProof="0" dirty="0">
              <a:ln>
                <a:noFill/>
              </a:ln>
              <a:solidFill>
                <a:srgbClr val="16DAD5"/>
              </a:solidFill>
              <a:effectLst/>
              <a:uLnTx/>
              <a:uFillTx/>
              <a:latin typeface="Calibri Light" panose="020F0302020204030204" pitchFamily="34" charset="0"/>
              <a:ea typeface="+mn-ea"/>
              <a:cs typeface="Calibri Light" panose="020F0302020204030204" pitchFamily="34" charset="0"/>
            </a:endParaRPr>
          </a:p>
        </p:txBody>
      </p:sp>
      <p:sp>
        <p:nvSpPr>
          <p:cNvPr id="1088" name="TextBox 1087">
            <a:extLst>
              <a:ext uri="{FF2B5EF4-FFF2-40B4-BE49-F238E27FC236}">
                <a16:creationId xmlns:a16="http://schemas.microsoft.com/office/drawing/2014/main" id="{83325DB8-7168-0357-AE77-202C2BD463B1}"/>
              </a:ext>
            </a:extLst>
          </p:cNvPr>
          <p:cNvSpPr txBox="1"/>
          <p:nvPr/>
        </p:nvSpPr>
        <p:spPr>
          <a:xfrm>
            <a:off x="338155" y="6665946"/>
            <a:ext cx="4371005" cy="923330"/>
          </a:xfrm>
          <a:prstGeom prst="rect">
            <a:avLst/>
          </a:prstGeom>
          <a:noFill/>
        </p:spPr>
        <p:txBody>
          <a:bodyPr wrap="square">
            <a:spAutoFit/>
          </a:bodyPr>
          <a:lstStyle/>
          <a:p>
            <a:r>
              <a:rPr lang="en-US" sz="1600" b="1" dirty="0">
                <a:solidFill>
                  <a:schemeClr val="bg1">
                    <a:lumMod val="95000"/>
                  </a:schemeClr>
                </a:solidFill>
                <a:latin typeface="Calibri Light" panose="020F0302020204030204" pitchFamily="34" charset="0"/>
                <a:cs typeface="Calibri Light" panose="020F0302020204030204" pitchFamily="34" charset="0"/>
              </a:rPr>
              <a:t>Bachelor's degree </a:t>
            </a:r>
            <a:r>
              <a:rPr lang="en-US" sz="1600" dirty="0">
                <a:solidFill>
                  <a:schemeClr val="bg1">
                    <a:lumMod val="9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 N. Toosi University of Technology</a:t>
            </a:r>
            <a:endParaRPr lang="en-US" sz="1600" dirty="0">
              <a:solidFill>
                <a:srgbClr val="16DAD5"/>
              </a:solidFill>
              <a:latin typeface="Calibri Light" panose="020F0302020204030204" pitchFamily="34" charset="0"/>
              <a:cs typeface="Calibri Light" panose="020F0302020204030204" pitchFamily="34" charset="0"/>
            </a:endParaRPr>
          </a:p>
          <a:p>
            <a:r>
              <a:rPr lang="en-US" sz="1400" dirty="0">
                <a:solidFill>
                  <a:schemeClr val="bg1">
                    <a:lumMod val="65000"/>
                  </a:schemeClr>
                </a:solidFill>
                <a:latin typeface="Calibri Light" panose="020F0302020204030204" pitchFamily="34" charset="0"/>
                <a:cs typeface="Calibri Light" panose="020F0302020204030204" pitchFamily="34" charset="0"/>
              </a:rPr>
              <a:t>Electrical and Electronics Engineering                     </a:t>
            </a:r>
            <a:r>
              <a:rPr lang="en-US" sz="1100" dirty="0">
                <a:solidFill>
                  <a:schemeClr val="bg1">
                    <a:lumMod val="65000"/>
                  </a:schemeClr>
                </a:solidFill>
                <a:latin typeface="Calibri Light" panose="020F0302020204030204" pitchFamily="34" charset="0"/>
                <a:cs typeface="Calibri Light" panose="020F0302020204030204" pitchFamily="34" charset="0"/>
              </a:rPr>
              <a:t>2014-2019</a:t>
            </a:r>
          </a:p>
          <a:p>
            <a:r>
              <a:rPr lang="en-US" sz="1200" b="1" dirty="0">
                <a:solidFill>
                  <a:srgbClr val="16DAD5"/>
                </a:solidFill>
                <a:latin typeface="Calibri Light" panose="020F0302020204030204" pitchFamily="34" charset="0"/>
                <a:cs typeface="Calibri Light" panose="020F0302020204030204" pitchFamily="34" charset="0"/>
              </a:rPr>
              <a:t>Thesis Title</a:t>
            </a:r>
            <a:r>
              <a:rPr lang="en-US" sz="1200" dirty="0">
                <a:solidFill>
                  <a:schemeClr val="bg1">
                    <a:lumMod val="65000"/>
                  </a:schemeClr>
                </a:solidFill>
                <a:latin typeface="Calibri Light" panose="020F0302020204030204" pitchFamily="34" charset="0"/>
                <a:cs typeface="Calibri Light" panose="020F0302020204030204" pitchFamily="34" charset="0"/>
              </a:rPr>
              <a:t>: Hardware implementation of motion estimation function in H.264 video encoder</a:t>
            </a:r>
          </a:p>
        </p:txBody>
      </p:sp>
      <p:cxnSp>
        <p:nvCxnSpPr>
          <p:cNvPr id="1115" name="Straight Connector 1114">
            <a:extLst>
              <a:ext uri="{FF2B5EF4-FFF2-40B4-BE49-F238E27FC236}">
                <a16:creationId xmlns:a16="http://schemas.microsoft.com/office/drawing/2014/main" id="{B906B96B-1EC5-E559-19F1-C56787F213FC}"/>
              </a:ext>
            </a:extLst>
          </p:cNvPr>
          <p:cNvCxnSpPr>
            <a:cxnSpLocks/>
          </p:cNvCxnSpPr>
          <p:nvPr/>
        </p:nvCxnSpPr>
        <p:spPr>
          <a:xfrm>
            <a:off x="462577" y="8271928"/>
            <a:ext cx="4036985" cy="93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17" name="Teardrop 1116">
            <a:extLst>
              <a:ext uri="{FF2B5EF4-FFF2-40B4-BE49-F238E27FC236}">
                <a16:creationId xmlns:a16="http://schemas.microsoft.com/office/drawing/2014/main" id="{82D29F2D-65E1-8ACC-46D6-BC59D19BF3EF}"/>
              </a:ext>
            </a:extLst>
          </p:cNvPr>
          <p:cNvSpPr/>
          <p:nvPr/>
        </p:nvSpPr>
        <p:spPr>
          <a:xfrm flipV="1">
            <a:off x="180440" y="7898477"/>
            <a:ext cx="374283"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sp>
        <p:nvSpPr>
          <p:cNvPr id="1118" name="TextBox 1117">
            <a:extLst>
              <a:ext uri="{FF2B5EF4-FFF2-40B4-BE49-F238E27FC236}">
                <a16:creationId xmlns:a16="http://schemas.microsoft.com/office/drawing/2014/main" id="{AAB17E6A-C8D1-6C63-0896-062FE8B8E3FF}"/>
              </a:ext>
            </a:extLst>
          </p:cNvPr>
          <p:cNvSpPr txBox="1"/>
          <p:nvPr/>
        </p:nvSpPr>
        <p:spPr>
          <a:xfrm>
            <a:off x="624563" y="7869456"/>
            <a:ext cx="2768028" cy="369332"/>
          </a:xfrm>
          <a:prstGeom prst="rect">
            <a:avLst/>
          </a:prstGeom>
          <a:noFill/>
        </p:spPr>
        <p:txBody>
          <a:bodyPr wrap="square" rtlCol="0">
            <a:spAutoFit/>
          </a:bodyPr>
          <a:lstStyle/>
          <a:p>
            <a:r>
              <a:rPr lang="en-US" dirty="0">
                <a:solidFill>
                  <a:srgbClr val="16DAD5"/>
                </a:solidFill>
              </a:rPr>
              <a:t>FRAMEWORKS &amp; LIBRARIES</a:t>
            </a:r>
          </a:p>
        </p:txBody>
      </p:sp>
      <p:pic>
        <p:nvPicPr>
          <p:cNvPr id="1119" name="Graphic 1118">
            <a:extLst>
              <a:ext uri="{FF2B5EF4-FFF2-40B4-BE49-F238E27FC236}">
                <a16:creationId xmlns:a16="http://schemas.microsoft.com/office/drawing/2014/main" id="{6225E6A3-E4FF-B430-7BA2-71B29DC7FE2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3207" y="7955517"/>
            <a:ext cx="268748" cy="268748"/>
          </a:xfrm>
          <a:prstGeom prst="rect">
            <a:avLst/>
          </a:prstGeom>
        </p:spPr>
      </p:pic>
      <p:grpSp>
        <p:nvGrpSpPr>
          <p:cNvPr id="1102" name="Group 1101">
            <a:extLst>
              <a:ext uri="{FF2B5EF4-FFF2-40B4-BE49-F238E27FC236}">
                <a16:creationId xmlns:a16="http://schemas.microsoft.com/office/drawing/2014/main" id="{8DC75EF9-03D2-D4C7-E54A-88E55643B9FE}"/>
              </a:ext>
            </a:extLst>
          </p:cNvPr>
          <p:cNvGrpSpPr/>
          <p:nvPr/>
        </p:nvGrpSpPr>
        <p:grpSpPr>
          <a:xfrm>
            <a:off x="818626" y="9192287"/>
            <a:ext cx="252091" cy="256120"/>
            <a:chOff x="5350531" y="6962941"/>
            <a:chExt cx="398854" cy="398846"/>
          </a:xfrm>
        </p:grpSpPr>
        <p:pic>
          <p:nvPicPr>
            <p:cNvPr id="1103" name="Picture 66">
              <a:extLst>
                <a:ext uri="{FF2B5EF4-FFF2-40B4-BE49-F238E27FC236}">
                  <a16:creationId xmlns:a16="http://schemas.microsoft.com/office/drawing/2014/main" id="{4FF37E61-B64F-6E42-DF24-D5274B5C085C}"/>
                </a:ext>
              </a:extLst>
            </p:cNvPr>
            <p:cNvPicPr>
              <a:picLocks noChangeAspect="1" noChangeArrowheads="1"/>
            </p:cNvPicPr>
            <p:nvPr/>
          </p:nvPicPr>
          <p:blipFill rotWithShape="1">
            <a:blip r:embed="rId18">
              <a:extLst>
                <a:ext uri="{BEBA8EAE-BF5A-486C-A8C5-ECC9F3942E4B}">
                  <a14:imgProps xmlns:a14="http://schemas.microsoft.com/office/drawing/2010/main">
                    <a14:imgLayer r:embed="rId19">
                      <a14:imgEffect>
                        <a14:saturation sat="217000"/>
                      </a14:imgEffect>
                    </a14:imgLayer>
                  </a14:imgProps>
                </a:ext>
                <a:ext uri="{28A0092B-C50C-407E-A947-70E740481C1C}">
                  <a14:useLocalDpi xmlns:a14="http://schemas.microsoft.com/office/drawing/2010/main" val="0"/>
                </a:ext>
              </a:extLst>
            </a:blip>
            <a:srcRect t="18147" b="1"/>
            <a:stretch/>
          </p:blipFill>
          <p:spPr bwMode="auto">
            <a:xfrm>
              <a:off x="5350531" y="7035315"/>
              <a:ext cx="398853" cy="326472"/>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66">
              <a:extLst>
                <a:ext uri="{FF2B5EF4-FFF2-40B4-BE49-F238E27FC236}">
                  <a16:creationId xmlns:a16="http://schemas.microsoft.com/office/drawing/2014/main" id="{2215A133-B01A-3200-57CC-90A49BDAE1DE}"/>
                </a:ext>
              </a:extLst>
            </p:cNvPr>
            <p:cNvPicPr>
              <a:picLocks noChangeAspect="1" noChangeArrowheads="1"/>
            </p:cNvPicPr>
            <p:nvPr/>
          </p:nvPicPr>
          <p:blipFill rotWithShape="1">
            <a:blip r:embed="rId18">
              <a:duotone>
                <a:schemeClr val="bg2">
                  <a:shade val="45000"/>
                  <a:satMod val="135000"/>
                </a:schemeClr>
                <a:prstClr val="white"/>
              </a:duotone>
              <a:extLst>
                <a:ext uri="{BEBA8EAE-BF5A-486C-A8C5-ECC9F3942E4B}">
                  <a14:imgProps xmlns:a14="http://schemas.microsoft.com/office/drawing/2010/main">
                    <a14:imgLayer r:embed="rId19">
                      <a14:imgEffect>
                        <a14:saturation sat="217000"/>
                      </a14:imgEffect>
                    </a14:imgLayer>
                  </a14:imgProps>
                </a:ext>
                <a:ext uri="{28A0092B-C50C-407E-A947-70E740481C1C}">
                  <a14:useLocalDpi xmlns:a14="http://schemas.microsoft.com/office/drawing/2010/main" val="0"/>
                </a:ext>
              </a:extLst>
            </a:blip>
            <a:srcRect b="81853"/>
            <a:stretch/>
          </p:blipFill>
          <p:spPr bwMode="auto">
            <a:xfrm>
              <a:off x="5350531" y="6962941"/>
              <a:ext cx="398854" cy="72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06" name="Group 1105">
            <a:extLst>
              <a:ext uri="{FF2B5EF4-FFF2-40B4-BE49-F238E27FC236}">
                <a16:creationId xmlns:a16="http://schemas.microsoft.com/office/drawing/2014/main" id="{01F66216-A94D-F79B-6D62-E2793DDBFB40}"/>
              </a:ext>
            </a:extLst>
          </p:cNvPr>
          <p:cNvGrpSpPr/>
          <p:nvPr/>
        </p:nvGrpSpPr>
        <p:grpSpPr>
          <a:xfrm>
            <a:off x="1138997" y="9191395"/>
            <a:ext cx="175774" cy="257005"/>
            <a:chOff x="5733815" y="6979400"/>
            <a:chExt cx="270084" cy="376346"/>
          </a:xfrm>
        </p:grpSpPr>
        <p:pic>
          <p:nvPicPr>
            <p:cNvPr id="1107" name="Picture 72">
              <a:extLst>
                <a:ext uri="{FF2B5EF4-FFF2-40B4-BE49-F238E27FC236}">
                  <a16:creationId xmlns:a16="http://schemas.microsoft.com/office/drawing/2014/main" id="{D8442512-35BE-86D4-44EB-73CB2560971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20077" b="1"/>
            <a:stretch/>
          </p:blipFill>
          <p:spPr bwMode="auto">
            <a:xfrm>
              <a:off x="5733817" y="7051196"/>
              <a:ext cx="270082" cy="30455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72">
              <a:extLst>
                <a:ext uri="{FF2B5EF4-FFF2-40B4-BE49-F238E27FC236}">
                  <a16:creationId xmlns:a16="http://schemas.microsoft.com/office/drawing/2014/main" id="{4078A6AD-07DD-AC83-9CCE-A7DB9F2A9B99}"/>
                </a:ext>
              </a:extLst>
            </p:cNvPr>
            <p:cNvPicPr>
              <a:picLocks noChangeAspect="1" noChangeArrowheads="1"/>
            </p:cNvPicPr>
            <p:nvPr/>
          </p:nvPicPr>
          <p:blipFill rotWithShape="1">
            <a:blip r:embed="rId20">
              <a:duotone>
                <a:schemeClr val="bg2">
                  <a:shade val="45000"/>
                  <a:satMod val="135000"/>
                </a:schemeClr>
                <a:prstClr val="white"/>
              </a:duotone>
              <a:extLst>
                <a:ext uri="{28A0092B-C50C-407E-A947-70E740481C1C}">
                  <a14:useLocalDpi xmlns:a14="http://schemas.microsoft.com/office/drawing/2010/main" val="0"/>
                </a:ext>
              </a:extLst>
            </a:blip>
            <a:srcRect b="81846"/>
            <a:stretch/>
          </p:blipFill>
          <p:spPr bwMode="auto">
            <a:xfrm>
              <a:off x="5733815" y="6979400"/>
              <a:ext cx="270082" cy="69177"/>
            </a:xfrm>
            <a:prstGeom prst="rect">
              <a:avLst/>
            </a:prstGeom>
            <a:noFill/>
            <a:extLst>
              <a:ext uri="{909E8E84-426E-40DD-AFC4-6F175D3DCCD1}">
                <a14:hiddenFill xmlns:a14="http://schemas.microsoft.com/office/drawing/2010/main">
                  <a:solidFill>
                    <a:srgbClr val="FFFFFF"/>
                  </a:solidFill>
                </a14:hiddenFill>
              </a:ext>
            </a:extLst>
          </p:spPr>
        </p:pic>
      </p:grpSp>
      <p:pic>
        <p:nvPicPr>
          <p:cNvPr id="1109" name="Picture 80" descr="Bootstrap full logo transparent PNG - StickPNG">
            <a:extLst>
              <a:ext uri="{FF2B5EF4-FFF2-40B4-BE49-F238E27FC236}">
                <a16:creationId xmlns:a16="http://schemas.microsoft.com/office/drawing/2014/main" id="{13D36D2C-CFAA-A36E-49F8-41CA89396FD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72499" y="9169762"/>
            <a:ext cx="387781" cy="408045"/>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86" descr="Jquery, vertical, logo Icon in Vector Logo">
            <a:extLst>
              <a:ext uri="{FF2B5EF4-FFF2-40B4-BE49-F238E27FC236}">
                <a16:creationId xmlns:a16="http://schemas.microsoft.com/office/drawing/2014/main" id="{0DF5AFAE-3C21-4BE8-5AFA-60FF9CEEF91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55666" y="9174284"/>
            <a:ext cx="358915" cy="353807"/>
          </a:xfrm>
          <a:prstGeom prst="rect">
            <a:avLst/>
          </a:prstGeom>
          <a:noFill/>
          <a:effectLst>
            <a:outerShdw blurRad="203200" dir="600000" sx="106000" sy="106000" algn="tl" rotWithShape="0">
              <a:schemeClr val="bg1">
                <a:alpha val="86000"/>
              </a:schemeClr>
            </a:outerShdw>
          </a:effectLst>
          <a:extLst>
            <a:ext uri="{909E8E84-426E-40DD-AFC4-6F175D3DCCD1}">
              <a14:hiddenFill xmlns:a14="http://schemas.microsoft.com/office/drawing/2010/main">
                <a:solidFill>
                  <a:srgbClr val="FFFFFF"/>
                </a:solidFill>
              </a14:hiddenFill>
            </a:ext>
          </a:extLst>
        </p:spPr>
      </p:pic>
      <p:pic>
        <p:nvPicPr>
          <p:cNvPr id="1113" name="Picture 88" descr="Wordpress Logo Svg Transparent PNG - 500x310 - Free Download on NicePNG">
            <a:extLst>
              <a:ext uri="{FF2B5EF4-FFF2-40B4-BE49-F238E27FC236}">
                <a16:creationId xmlns:a16="http://schemas.microsoft.com/office/drawing/2014/main" id="{00DA9861-FD63-8D87-962B-055D4D13CEEA}"/>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7863" t="2596" r="17427" b="6465"/>
          <a:stretch/>
        </p:blipFill>
        <p:spPr bwMode="auto">
          <a:xfrm>
            <a:off x="2155118" y="9225616"/>
            <a:ext cx="395607" cy="277504"/>
          </a:xfrm>
          <a:prstGeom prst="rect">
            <a:avLst/>
          </a:prstGeom>
          <a:noFill/>
          <a:extLst>
            <a:ext uri="{909E8E84-426E-40DD-AFC4-6F175D3DCCD1}">
              <a14:hiddenFill xmlns:a14="http://schemas.microsoft.com/office/drawing/2010/main">
                <a:solidFill>
                  <a:srgbClr val="FFFFFF"/>
                </a:solidFill>
              </a14:hiddenFill>
            </a:ext>
          </a:extLst>
        </p:spPr>
      </p:pic>
      <p:pic>
        <p:nvPicPr>
          <p:cNvPr id="1114" name="Picture 92" descr="JetEngine For Elementor - WPAdictos">
            <a:extLst>
              <a:ext uri="{FF2B5EF4-FFF2-40B4-BE49-F238E27FC236}">
                <a16:creationId xmlns:a16="http://schemas.microsoft.com/office/drawing/2014/main" id="{277808A7-B687-F1A3-F4CB-8E832B60B4F8}"/>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4819" t="-437" r="25366" b="437"/>
          <a:stretch/>
        </p:blipFill>
        <p:spPr bwMode="auto">
          <a:xfrm>
            <a:off x="2602686" y="9218037"/>
            <a:ext cx="272841" cy="292663"/>
          </a:xfrm>
          <a:prstGeom prst="rect">
            <a:avLst/>
          </a:prstGeom>
          <a:noFill/>
          <a:extLst>
            <a:ext uri="{909E8E84-426E-40DD-AFC4-6F175D3DCCD1}">
              <a14:hiddenFill xmlns:a14="http://schemas.microsoft.com/office/drawing/2010/main">
                <a:solidFill>
                  <a:srgbClr val="FFFFFF"/>
                </a:solidFill>
              </a14:hiddenFill>
            </a:ext>
          </a:extLst>
        </p:spPr>
      </p:pic>
      <p:pic>
        <p:nvPicPr>
          <p:cNvPr id="1120" name="Picture 6" descr="notebooks/notebooks/train-detectron2-segmentation-on-custom-data.ipynb at  main · roboflow/notebooks · GitHub">
            <a:extLst>
              <a:ext uri="{FF2B5EF4-FFF2-40B4-BE49-F238E27FC236}">
                <a16:creationId xmlns:a16="http://schemas.microsoft.com/office/drawing/2014/main" id="{DB74546B-8173-DB09-5A1A-B3111C481EF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4317" y="8439749"/>
            <a:ext cx="1220766" cy="236027"/>
          </a:xfrm>
          <a:prstGeom prst="rect">
            <a:avLst/>
          </a:prstGeom>
          <a:noFill/>
          <a:extLst>
            <a:ext uri="{909E8E84-426E-40DD-AFC4-6F175D3DCCD1}">
              <a14:hiddenFill xmlns:a14="http://schemas.microsoft.com/office/drawing/2010/main">
                <a:solidFill>
                  <a:srgbClr val="FFFFFF"/>
                </a:solidFill>
              </a14:hiddenFill>
            </a:ext>
          </a:extLst>
        </p:spPr>
      </p:pic>
      <p:pic>
        <p:nvPicPr>
          <p:cNvPr id="1121" name="Picture 8">
            <a:extLst>
              <a:ext uri="{FF2B5EF4-FFF2-40B4-BE49-F238E27FC236}">
                <a16:creationId xmlns:a16="http://schemas.microsoft.com/office/drawing/2014/main" id="{184C704E-CD4E-CD03-3003-26EA67B3757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750564" y="8469283"/>
            <a:ext cx="792515" cy="205281"/>
          </a:xfrm>
          <a:prstGeom prst="rect">
            <a:avLst/>
          </a:prstGeom>
          <a:noFill/>
          <a:extLst>
            <a:ext uri="{909E8E84-426E-40DD-AFC4-6F175D3DCCD1}">
              <a14:hiddenFill xmlns:a14="http://schemas.microsoft.com/office/drawing/2010/main">
                <a:solidFill>
                  <a:srgbClr val="FFFFFF"/>
                </a:solidFill>
              </a14:hiddenFill>
            </a:ext>
          </a:extLst>
        </p:spPr>
      </p:pic>
      <p:pic>
        <p:nvPicPr>
          <p:cNvPr id="1122" name="Picture 10" descr="Tensorflow Logo - PNG Logo Vector Downloads (SVG, EPS)">
            <a:extLst>
              <a:ext uri="{FF2B5EF4-FFF2-40B4-BE49-F238E27FC236}">
                <a16:creationId xmlns:a16="http://schemas.microsoft.com/office/drawing/2014/main" id="{C34083F0-09AD-6C59-5D24-7F736A27237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12111" y="8457848"/>
            <a:ext cx="996009" cy="199829"/>
          </a:xfrm>
          <a:prstGeom prst="rect">
            <a:avLst/>
          </a:prstGeom>
          <a:noFill/>
          <a:extLst>
            <a:ext uri="{909E8E84-426E-40DD-AFC4-6F175D3DCCD1}">
              <a14:hiddenFill xmlns:a14="http://schemas.microsoft.com/office/drawing/2010/main">
                <a:solidFill>
                  <a:srgbClr val="FFFFFF"/>
                </a:solidFill>
              </a14:hiddenFill>
            </a:ext>
          </a:extLst>
        </p:spPr>
      </p:pic>
      <p:pic>
        <p:nvPicPr>
          <p:cNvPr id="1123" name="Picture 12" descr="Keras for Beginners: Building Your First Neural Network - victorzhou.com">
            <a:extLst>
              <a:ext uri="{FF2B5EF4-FFF2-40B4-BE49-F238E27FC236}">
                <a16:creationId xmlns:a16="http://schemas.microsoft.com/office/drawing/2014/main" id="{3A73383A-387D-3EBE-0BE0-05292948AD86}"/>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718482" y="8464647"/>
            <a:ext cx="718169" cy="218537"/>
          </a:xfrm>
          <a:prstGeom prst="rect">
            <a:avLst/>
          </a:prstGeom>
          <a:noFill/>
          <a:extLst>
            <a:ext uri="{909E8E84-426E-40DD-AFC4-6F175D3DCCD1}">
              <a14:hiddenFill xmlns:a14="http://schemas.microsoft.com/office/drawing/2010/main">
                <a:solidFill>
                  <a:srgbClr val="FFFFFF"/>
                </a:solidFill>
              </a14:hiddenFill>
            </a:ext>
          </a:extLst>
        </p:spPr>
      </p:pic>
      <p:pic>
        <p:nvPicPr>
          <p:cNvPr id="1124" name="Picture 6" descr="MySQL Logo PNG Vector (EPS) Free Download">
            <a:extLst>
              <a:ext uri="{FF2B5EF4-FFF2-40B4-BE49-F238E27FC236}">
                <a16:creationId xmlns:a16="http://schemas.microsoft.com/office/drawing/2014/main" id="{8EBAF00C-97EC-230E-894A-6806C31C5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208812" y="8762215"/>
            <a:ext cx="530295" cy="289349"/>
          </a:xfrm>
          <a:prstGeom prst="rect">
            <a:avLst/>
          </a:prstGeom>
          <a:noFill/>
          <a:extLst>
            <a:ext uri="{909E8E84-426E-40DD-AFC4-6F175D3DCCD1}">
              <a14:hiddenFill xmlns:a14="http://schemas.microsoft.com/office/drawing/2010/main">
                <a:solidFill>
                  <a:srgbClr val="FFFFFF"/>
                </a:solidFill>
              </a14:hiddenFill>
            </a:ext>
          </a:extLst>
        </p:spPr>
      </p:pic>
      <p:pic>
        <p:nvPicPr>
          <p:cNvPr id="1125" name="Picture 8">
            <a:extLst>
              <a:ext uri="{FF2B5EF4-FFF2-40B4-BE49-F238E27FC236}">
                <a16:creationId xmlns:a16="http://schemas.microsoft.com/office/drawing/2014/main" id="{BE264CB9-B2B8-6A49-E187-EA93D4C78DD8}"/>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41653" y="8799148"/>
            <a:ext cx="581952" cy="289349"/>
          </a:xfrm>
          <a:prstGeom prst="rect">
            <a:avLst/>
          </a:prstGeom>
          <a:noFill/>
          <a:extLst>
            <a:ext uri="{909E8E84-426E-40DD-AFC4-6F175D3DCCD1}">
              <a14:hiddenFill xmlns:a14="http://schemas.microsoft.com/office/drawing/2010/main">
                <a:solidFill>
                  <a:srgbClr val="FFFFFF"/>
                </a:solidFill>
              </a14:hiddenFill>
            </a:ext>
          </a:extLst>
        </p:spPr>
      </p:pic>
      <p:pic>
        <p:nvPicPr>
          <p:cNvPr id="1126" name="Picture 10" descr="SQLAlchemy">
            <a:extLst>
              <a:ext uri="{FF2B5EF4-FFF2-40B4-BE49-F238E27FC236}">
                <a16:creationId xmlns:a16="http://schemas.microsoft.com/office/drawing/2014/main" id="{55212A0A-9186-DAE8-42DE-EB276BF7C814}"/>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84879" y="8889379"/>
            <a:ext cx="929845" cy="204895"/>
          </a:xfrm>
          <a:prstGeom prst="rect">
            <a:avLst/>
          </a:prstGeom>
          <a:noFill/>
          <a:extLst>
            <a:ext uri="{909E8E84-426E-40DD-AFC4-6F175D3DCCD1}">
              <a14:hiddenFill xmlns:a14="http://schemas.microsoft.com/office/drawing/2010/main">
                <a:solidFill>
                  <a:srgbClr val="FFFFFF"/>
                </a:solidFill>
              </a14:hiddenFill>
            </a:ext>
          </a:extLst>
        </p:spPr>
      </p:pic>
      <p:pic>
        <p:nvPicPr>
          <p:cNvPr id="1127" name="Picture 6">
            <a:extLst>
              <a:ext uri="{FF2B5EF4-FFF2-40B4-BE49-F238E27FC236}">
                <a16:creationId xmlns:a16="http://schemas.microsoft.com/office/drawing/2014/main" id="{8E8AB038-F9AB-1A71-46BB-C54984E169DD}"/>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7424" y="9225612"/>
            <a:ext cx="274278" cy="229308"/>
          </a:xfrm>
          <a:prstGeom prst="rect">
            <a:avLst/>
          </a:prstGeom>
          <a:noFill/>
          <a:extLst>
            <a:ext uri="{909E8E84-426E-40DD-AFC4-6F175D3DCCD1}">
              <a14:hiddenFill xmlns:a14="http://schemas.microsoft.com/office/drawing/2010/main">
                <a:solidFill>
                  <a:srgbClr val="FFFFFF"/>
                </a:solidFill>
              </a14:hiddenFill>
            </a:ext>
          </a:extLst>
        </p:spPr>
      </p:pic>
      <p:pic>
        <p:nvPicPr>
          <p:cNvPr id="1128" name="Picture 8">
            <a:extLst>
              <a:ext uri="{FF2B5EF4-FFF2-40B4-BE49-F238E27FC236}">
                <a16:creationId xmlns:a16="http://schemas.microsoft.com/office/drawing/2014/main" id="{34A4BC0D-7DCA-16A0-3DA6-2824202B5900}"/>
              </a:ext>
            </a:extLst>
          </p:cNvPr>
          <p:cNvPicPr>
            <a:picLocks noChangeAspect="1" noChangeArrowheads="1"/>
          </p:cNvPicPr>
          <p:nvPr/>
        </p:nvPicPr>
        <p:blipFill>
          <a:blip r:embed="rId33">
            <a:extLst>
              <a:ext uri="{BEBA8EAE-BF5A-486C-A8C5-ECC9F3942E4B}">
                <a14:imgProps xmlns:a14="http://schemas.microsoft.com/office/drawing/2010/main">
                  <a14:imgLayer r:embed="rId3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12438" y="8776644"/>
            <a:ext cx="209893" cy="271376"/>
          </a:xfrm>
          <a:prstGeom prst="rect">
            <a:avLst/>
          </a:prstGeom>
          <a:noFill/>
        </p:spPr>
      </p:pic>
      <p:pic>
        <p:nvPicPr>
          <p:cNvPr id="1129" name="Picture 1128" descr="Darryl Leong">
            <a:extLst>
              <a:ext uri="{FF2B5EF4-FFF2-40B4-BE49-F238E27FC236}">
                <a16:creationId xmlns:a16="http://schemas.microsoft.com/office/drawing/2014/main" id="{11B573FB-802B-5A84-C5C8-ADDC1EEEACF0}"/>
              </a:ext>
            </a:extLst>
          </p:cNvPr>
          <p:cNvPicPr>
            <a:picLocks noChangeAspect="1" noChangeArrowheads="1"/>
          </p:cNvPicPr>
          <p:nvPr/>
        </p:nvPicPr>
        <p:blipFill>
          <a:blip r:embed="rId35">
            <a:lum bright="70000" contrast="-70000"/>
            <a:extLst>
              <a:ext uri="{28A0092B-C50C-407E-A947-70E740481C1C}">
                <a14:useLocalDpi xmlns:a14="http://schemas.microsoft.com/office/drawing/2010/main" val="0"/>
              </a:ext>
            </a:extLst>
          </a:blip>
          <a:srcRect/>
          <a:stretch>
            <a:fillRect/>
          </a:stretch>
        </p:blipFill>
        <p:spPr bwMode="auto">
          <a:xfrm>
            <a:off x="1594919" y="8723869"/>
            <a:ext cx="378806" cy="407674"/>
          </a:xfrm>
          <a:prstGeom prst="rect">
            <a:avLst/>
          </a:prstGeom>
          <a:noFill/>
          <a:extLst>
            <a:ext uri="{909E8E84-426E-40DD-AFC4-6F175D3DCCD1}">
              <a14:hiddenFill xmlns:a14="http://schemas.microsoft.com/office/drawing/2010/main">
                <a:solidFill>
                  <a:srgbClr val="FFFFFF"/>
                </a:solidFill>
              </a14:hiddenFill>
            </a:ext>
          </a:extLst>
        </p:spPr>
      </p:pic>
      <p:grpSp>
        <p:nvGrpSpPr>
          <p:cNvPr id="1130" name="Group 1129">
            <a:extLst>
              <a:ext uri="{FF2B5EF4-FFF2-40B4-BE49-F238E27FC236}">
                <a16:creationId xmlns:a16="http://schemas.microsoft.com/office/drawing/2014/main" id="{3DF4A9FE-DB30-1D80-D827-CA95EA3849E8}"/>
              </a:ext>
            </a:extLst>
          </p:cNvPr>
          <p:cNvGrpSpPr/>
          <p:nvPr/>
        </p:nvGrpSpPr>
        <p:grpSpPr>
          <a:xfrm>
            <a:off x="1898403" y="8759491"/>
            <a:ext cx="333456" cy="332683"/>
            <a:chOff x="5154843" y="6512277"/>
            <a:chExt cx="512371" cy="487165"/>
          </a:xfrm>
        </p:grpSpPr>
        <p:pic>
          <p:nvPicPr>
            <p:cNvPr id="1131" name="Picture 1130">
              <a:extLst>
                <a:ext uri="{FF2B5EF4-FFF2-40B4-BE49-F238E27FC236}">
                  <a16:creationId xmlns:a16="http://schemas.microsoft.com/office/drawing/2014/main" id="{0397F8CC-C0ED-CE8E-7E87-972B045718D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5230421" y="6512277"/>
              <a:ext cx="322510" cy="322510"/>
            </a:xfrm>
            <a:prstGeom prst="rect">
              <a:avLst/>
            </a:prstGeom>
          </p:spPr>
        </p:pic>
        <p:sp>
          <p:nvSpPr>
            <p:cNvPr id="1132" name="TextBox 1131">
              <a:extLst>
                <a:ext uri="{FF2B5EF4-FFF2-40B4-BE49-F238E27FC236}">
                  <a16:creationId xmlns:a16="http://schemas.microsoft.com/office/drawing/2014/main" id="{0C908754-EAD7-144D-AD7E-6C0E06E932E0}"/>
                </a:ext>
              </a:extLst>
            </p:cNvPr>
            <p:cNvSpPr txBox="1"/>
            <p:nvPr/>
          </p:nvSpPr>
          <p:spPr>
            <a:xfrm>
              <a:off x="5154843" y="6774096"/>
              <a:ext cx="512371" cy="225346"/>
            </a:xfrm>
            <a:prstGeom prst="rect">
              <a:avLst/>
            </a:prstGeom>
            <a:noFill/>
          </p:spPr>
          <p:txBody>
            <a:bodyPr wrap="square" rtlCol="0">
              <a:spAutoFit/>
            </a:bodyPr>
            <a:lstStyle/>
            <a:p>
              <a:r>
                <a:rPr lang="en-US" sz="400" dirty="0">
                  <a:solidFill>
                    <a:schemeClr val="bg1">
                      <a:lumMod val="65000"/>
                    </a:schemeClr>
                  </a:solidFill>
                </a:rPr>
                <a:t>Django</a:t>
              </a:r>
            </a:p>
          </p:txBody>
        </p:sp>
      </p:grpSp>
      <p:grpSp>
        <p:nvGrpSpPr>
          <p:cNvPr id="1133" name="Group 1132">
            <a:extLst>
              <a:ext uri="{FF2B5EF4-FFF2-40B4-BE49-F238E27FC236}">
                <a16:creationId xmlns:a16="http://schemas.microsoft.com/office/drawing/2014/main" id="{D625A196-FF95-023F-168A-7F4838267277}"/>
              </a:ext>
            </a:extLst>
          </p:cNvPr>
          <p:cNvGrpSpPr/>
          <p:nvPr/>
        </p:nvGrpSpPr>
        <p:grpSpPr>
          <a:xfrm>
            <a:off x="787628" y="8710825"/>
            <a:ext cx="378360" cy="410746"/>
            <a:chOff x="5552904" y="6449292"/>
            <a:chExt cx="634129" cy="670216"/>
          </a:xfrm>
        </p:grpSpPr>
        <p:pic>
          <p:nvPicPr>
            <p:cNvPr id="1134" name="Picture 46" descr="TensorFlow Bootcamp - OpenCV University">
              <a:extLst>
                <a:ext uri="{FF2B5EF4-FFF2-40B4-BE49-F238E27FC236}">
                  <a16:creationId xmlns:a16="http://schemas.microsoft.com/office/drawing/2014/main" id="{E82264CA-0E3F-DDAA-18FA-6D95C1AED191}"/>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1135" name="Picture 46" descr="TensorFlow Bootcamp - OpenCV University">
              <a:extLst>
                <a:ext uri="{FF2B5EF4-FFF2-40B4-BE49-F238E27FC236}">
                  <a16:creationId xmlns:a16="http://schemas.microsoft.com/office/drawing/2014/main" id="{78079CDE-C363-457A-686B-6C93AEC1602E}"/>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1136" name="Picture 60">
            <a:extLst>
              <a:ext uri="{FF2B5EF4-FFF2-40B4-BE49-F238E27FC236}">
                <a16:creationId xmlns:a16="http://schemas.microsoft.com/office/drawing/2014/main" id="{85B7E4E1-9334-80E9-E006-EFD89F140B3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174941" y="8779295"/>
            <a:ext cx="435649" cy="246023"/>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grpSp>
        <p:nvGrpSpPr>
          <p:cNvPr id="1137" name="Group 1136">
            <a:extLst>
              <a:ext uri="{FF2B5EF4-FFF2-40B4-BE49-F238E27FC236}">
                <a16:creationId xmlns:a16="http://schemas.microsoft.com/office/drawing/2014/main" id="{5B2A42E3-2A82-C36E-A114-71186B54D7A3}"/>
              </a:ext>
            </a:extLst>
          </p:cNvPr>
          <p:cNvGrpSpPr/>
          <p:nvPr/>
        </p:nvGrpSpPr>
        <p:grpSpPr>
          <a:xfrm>
            <a:off x="5753074" y="6940399"/>
            <a:ext cx="929846" cy="250556"/>
            <a:chOff x="3891932" y="5558988"/>
            <a:chExt cx="1001505" cy="241470"/>
          </a:xfrm>
        </p:grpSpPr>
        <p:sp>
          <p:nvSpPr>
            <p:cNvPr id="1138" name="Rectangle 1137">
              <a:extLst>
                <a:ext uri="{FF2B5EF4-FFF2-40B4-BE49-F238E27FC236}">
                  <a16:creationId xmlns:a16="http://schemas.microsoft.com/office/drawing/2014/main" id="{C0C28E87-07FF-2533-D096-1D5EF12A3A36}"/>
                </a:ext>
              </a:extLst>
            </p:cNvPr>
            <p:cNvSpPr/>
            <p:nvPr/>
          </p:nvSpPr>
          <p:spPr>
            <a:xfrm>
              <a:off x="3891932" y="5582247"/>
              <a:ext cx="1001505" cy="215772"/>
            </a:xfrm>
            <a:prstGeom prst="rect">
              <a:avLst/>
            </a:prstGeom>
            <a:gradFill flip="none" rotWithShape="1">
              <a:gsLst>
                <a:gs pos="0">
                  <a:srgbClr val="16DAD5"/>
                </a:gs>
                <a:gs pos="70000">
                  <a:schemeClr val="bg1"/>
                </a:gs>
                <a:gs pos="55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9" name="Freeform: Shape 1138">
              <a:extLst>
                <a:ext uri="{FF2B5EF4-FFF2-40B4-BE49-F238E27FC236}">
                  <a16:creationId xmlns:a16="http://schemas.microsoft.com/office/drawing/2014/main" id="{CEF67A85-1AA2-22C9-B383-533EDE5457A7}"/>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1140" name="TextBox 1139">
            <a:extLst>
              <a:ext uri="{FF2B5EF4-FFF2-40B4-BE49-F238E27FC236}">
                <a16:creationId xmlns:a16="http://schemas.microsoft.com/office/drawing/2014/main" id="{A9116130-6105-CCC4-FDB6-4E8DA5DF3000}"/>
              </a:ext>
            </a:extLst>
          </p:cNvPr>
          <p:cNvSpPr txBox="1"/>
          <p:nvPr/>
        </p:nvSpPr>
        <p:spPr>
          <a:xfrm>
            <a:off x="4682744" y="6917189"/>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Embedded Sys.</a:t>
            </a:r>
          </a:p>
        </p:txBody>
      </p:sp>
      <p:grpSp>
        <p:nvGrpSpPr>
          <p:cNvPr id="1141" name="Group 1140">
            <a:extLst>
              <a:ext uri="{FF2B5EF4-FFF2-40B4-BE49-F238E27FC236}">
                <a16:creationId xmlns:a16="http://schemas.microsoft.com/office/drawing/2014/main" id="{840284A0-C42C-5138-0A03-1FBE251816CC}"/>
              </a:ext>
            </a:extLst>
          </p:cNvPr>
          <p:cNvGrpSpPr/>
          <p:nvPr/>
        </p:nvGrpSpPr>
        <p:grpSpPr>
          <a:xfrm>
            <a:off x="5753074" y="6387723"/>
            <a:ext cx="929846" cy="250556"/>
            <a:chOff x="3891932" y="5558988"/>
            <a:chExt cx="1001505" cy="241470"/>
          </a:xfrm>
        </p:grpSpPr>
        <p:sp>
          <p:nvSpPr>
            <p:cNvPr id="1142" name="Rectangle 1141">
              <a:extLst>
                <a:ext uri="{FF2B5EF4-FFF2-40B4-BE49-F238E27FC236}">
                  <a16:creationId xmlns:a16="http://schemas.microsoft.com/office/drawing/2014/main" id="{CCDA0F93-3CAC-C421-A3BF-A2B6C094D5D3}"/>
                </a:ext>
              </a:extLst>
            </p:cNvPr>
            <p:cNvSpPr/>
            <p:nvPr/>
          </p:nvSpPr>
          <p:spPr>
            <a:xfrm>
              <a:off x="3891932" y="5582247"/>
              <a:ext cx="1001505" cy="215772"/>
            </a:xfrm>
            <a:prstGeom prst="rect">
              <a:avLst/>
            </a:prstGeom>
            <a:gradFill flip="none" rotWithShape="1">
              <a:gsLst>
                <a:gs pos="0">
                  <a:srgbClr val="16DAD5"/>
                </a:gs>
                <a:gs pos="76000">
                  <a:schemeClr val="bg1"/>
                </a:gs>
                <a:gs pos="70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3" name="Freeform: Shape 1142">
              <a:extLst>
                <a:ext uri="{FF2B5EF4-FFF2-40B4-BE49-F238E27FC236}">
                  <a16:creationId xmlns:a16="http://schemas.microsoft.com/office/drawing/2014/main" id="{1DCC92AB-16CB-0514-29F8-1A2B40C1012D}"/>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1144" name="TextBox 1143">
            <a:extLst>
              <a:ext uri="{FF2B5EF4-FFF2-40B4-BE49-F238E27FC236}">
                <a16:creationId xmlns:a16="http://schemas.microsoft.com/office/drawing/2014/main" id="{E3CB6A9F-8C27-1FA8-34D1-DE89F1EBA4CF}"/>
              </a:ext>
            </a:extLst>
          </p:cNvPr>
          <p:cNvSpPr txBox="1"/>
          <p:nvPr/>
        </p:nvSpPr>
        <p:spPr>
          <a:xfrm>
            <a:off x="4682744" y="6386105"/>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Git</a:t>
            </a:r>
          </a:p>
        </p:txBody>
      </p:sp>
      <p:cxnSp>
        <p:nvCxnSpPr>
          <p:cNvPr id="1147" name="Straight Connector 1146">
            <a:extLst>
              <a:ext uri="{FF2B5EF4-FFF2-40B4-BE49-F238E27FC236}">
                <a16:creationId xmlns:a16="http://schemas.microsoft.com/office/drawing/2014/main" id="{8E1EC757-E263-404E-3CBD-7EDAC73D0E2C}"/>
              </a:ext>
            </a:extLst>
          </p:cNvPr>
          <p:cNvCxnSpPr>
            <a:cxnSpLocks/>
          </p:cNvCxnSpPr>
          <p:nvPr/>
        </p:nvCxnSpPr>
        <p:spPr>
          <a:xfrm>
            <a:off x="4729086" y="8278114"/>
            <a:ext cx="1863027" cy="110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48" name="Teardrop 1147">
            <a:extLst>
              <a:ext uri="{FF2B5EF4-FFF2-40B4-BE49-F238E27FC236}">
                <a16:creationId xmlns:a16="http://schemas.microsoft.com/office/drawing/2014/main" id="{9D9BEB7D-9229-6606-B3A8-E6CAD5CDA814}"/>
              </a:ext>
            </a:extLst>
          </p:cNvPr>
          <p:cNvSpPr/>
          <p:nvPr/>
        </p:nvSpPr>
        <p:spPr>
          <a:xfrm flipH="1" flipV="1">
            <a:off x="6358445" y="7930814"/>
            <a:ext cx="407399" cy="382829"/>
          </a:xfrm>
          <a:prstGeom prst="teardrop">
            <a:avLst/>
          </a:prstGeom>
          <a:solidFill>
            <a:srgbClr val="16DA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9" name="Graphic 1148">
            <a:extLst>
              <a:ext uri="{FF2B5EF4-FFF2-40B4-BE49-F238E27FC236}">
                <a16:creationId xmlns:a16="http://schemas.microsoft.com/office/drawing/2014/main" id="{F8456EF4-B118-F062-BBE3-B40E6B0C24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20505" y="8012479"/>
            <a:ext cx="278332" cy="278332"/>
          </a:xfrm>
          <a:prstGeom prst="rect">
            <a:avLst/>
          </a:prstGeom>
        </p:spPr>
      </p:pic>
      <p:grpSp>
        <p:nvGrpSpPr>
          <p:cNvPr id="1150" name="Group 1149">
            <a:extLst>
              <a:ext uri="{FF2B5EF4-FFF2-40B4-BE49-F238E27FC236}">
                <a16:creationId xmlns:a16="http://schemas.microsoft.com/office/drawing/2014/main" id="{727D4937-1978-0C5B-DD40-A5083FEE9C71}"/>
              </a:ext>
            </a:extLst>
          </p:cNvPr>
          <p:cNvGrpSpPr/>
          <p:nvPr/>
        </p:nvGrpSpPr>
        <p:grpSpPr>
          <a:xfrm>
            <a:off x="5753074" y="8378304"/>
            <a:ext cx="929846" cy="250556"/>
            <a:chOff x="3891932" y="5558988"/>
            <a:chExt cx="1001505" cy="241470"/>
          </a:xfrm>
        </p:grpSpPr>
        <p:sp>
          <p:nvSpPr>
            <p:cNvPr id="1151" name="Rectangle 1150">
              <a:extLst>
                <a:ext uri="{FF2B5EF4-FFF2-40B4-BE49-F238E27FC236}">
                  <a16:creationId xmlns:a16="http://schemas.microsoft.com/office/drawing/2014/main" id="{4199EA1C-41C8-D65C-27C4-F6BBB0B8CB47}"/>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72" name="Freeform: Shape 3071">
              <a:extLst>
                <a:ext uri="{FF2B5EF4-FFF2-40B4-BE49-F238E27FC236}">
                  <a16:creationId xmlns:a16="http://schemas.microsoft.com/office/drawing/2014/main" id="{EAB90509-8EE0-ADE1-E0AA-851A3C271F07}"/>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3088" name="Group 3087">
            <a:extLst>
              <a:ext uri="{FF2B5EF4-FFF2-40B4-BE49-F238E27FC236}">
                <a16:creationId xmlns:a16="http://schemas.microsoft.com/office/drawing/2014/main" id="{473CCE76-53E9-A7AD-F635-2FA9BAD10A4D}"/>
              </a:ext>
            </a:extLst>
          </p:cNvPr>
          <p:cNvGrpSpPr/>
          <p:nvPr/>
        </p:nvGrpSpPr>
        <p:grpSpPr>
          <a:xfrm>
            <a:off x="5753074" y="8668154"/>
            <a:ext cx="929846" cy="250556"/>
            <a:chOff x="3891932" y="5558988"/>
            <a:chExt cx="1001505" cy="241470"/>
          </a:xfrm>
        </p:grpSpPr>
        <p:sp>
          <p:nvSpPr>
            <p:cNvPr id="3089" name="Rectangle 3088">
              <a:extLst>
                <a:ext uri="{FF2B5EF4-FFF2-40B4-BE49-F238E27FC236}">
                  <a16:creationId xmlns:a16="http://schemas.microsoft.com/office/drawing/2014/main" id="{DE5B0F34-EE75-BCB9-2570-4C5B072871AC}"/>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0" name="Freeform: Shape 3089">
              <a:extLst>
                <a:ext uri="{FF2B5EF4-FFF2-40B4-BE49-F238E27FC236}">
                  <a16:creationId xmlns:a16="http://schemas.microsoft.com/office/drawing/2014/main" id="{6FB65E5B-E6AB-F04D-87AA-F5D2F20CCF12}"/>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3091" name="Group 3090">
            <a:extLst>
              <a:ext uri="{FF2B5EF4-FFF2-40B4-BE49-F238E27FC236}">
                <a16:creationId xmlns:a16="http://schemas.microsoft.com/office/drawing/2014/main" id="{80208349-0EF9-BF6C-ABC8-E3E7C09B8C34}"/>
              </a:ext>
            </a:extLst>
          </p:cNvPr>
          <p:cNvGrpSpPr/>
          <p:nvPr/>
        </p:nvGrpSpPr>
        <p:grpSpPr>
          <a:xfrm>
            <a:off x="5753074" y="8958004"/>
            <a:ext cx="929846" cy="250556"/>
            <a:chOff x="3891932" y="5558988"/>
            <a:chExt cx="1001505" cy="241470"/>
          </a:xfrm>
        </p:grpSpPr>
        <p:sp>
          <p:nvSpPr>
            <p:cNvPr id="3092" name="Rectangle 3091">
              <a:extLst>
                <a:ext uri="{FF2B5EF4-FFF2-40B4-BE49-F238E27FC236}">
                  <a16:creationId xmlns:a16="http://schemas.microsoft.com/office/drawing/2014/main" id="{F4FC9CAB-C777-A545-C2A9-E18A7CBE8FEC}"/>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3" name="Freeform: Shape 3092">
              <a:extLst>
                <a:ext uri="{FF2B5EF4-FFF2-40B4-BE49-F238E27FC236}">
                  <a16:creationId xmlns:a16="http://schemas.microsoft.com/office/drawing/2014/main" id="{A18CD4CC-C936-7DD2-75D0-3FF611B90249}"/>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3094" name="TextBox 3093">
            <a:extLst>
              <a:ext uri="{FF2B5EF4-FFF2-40B4-BE49-F238E27FC236}">
                <a16:creationId xmlns:a16="http://schemas.microsoft.com/office/drawing/2014/main" id="{34FEB2A4-B705-49BB-4782-72A91630C8C6}"/>
              </a:ext>
            </a:extLst>
          </p:cNvPr>
          <p:cNvSpPr txBox="1"/>
          <p:nvPr/>
        </p:nvSpPr>
        <p:spPr>
          <a:xfrm>
            <a:off x="4664308" y="8384915"/>
            <a:ext cx="1225236" cy="265821"/>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Teamwork</a:t>
            </a:r>
          </a:p>
        </p:txBody>
      </p:sp>
      <p:sp>
        <p:nvSpPr>
          <p:cNvPr id="3097" name="TextBox 3096">
            <a:extLst>
              <a:ext uri="{FF2B5EF4-FFF2-40B4-BE49-F238E27FC236}">
                <a16:creationId xmlns:a16="http://schemas.microsoft.com/office/drawing/2014/main" id="{6AE952EB-0832-C816-7F0A-A4BED0408E4B}"/>
              </a:ext>
            </a:extLst>
          </p:cNvPr>
          <p:cNvSpPr txBox="1"/>
          <p:nvPr/>
        </p:nvSpPr>
        <p:spPr>
          <a:xfrm>
            <a:off x="4664308" y="8673482"/>
            <a:ext cx="1206800"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Problem Solving</a:t>
            </a:r>
          </a:p>
        </p:txBody>
      </p:sp>
      <p:sp>
        <p:nvSpPr>
          <p:cNvPr id="3098" name="TextBox 3097">
            <a:extLst>
              <a:ext uri="{FF2B5EF4-FFF2-40B4-BE49-F238E27FC236}">
                <a16:creationId xmlns:a16="http://schemas.microsoft.com/office/drawing/2014/main" id="{EE8CB881-C51C-CEFA-9D41-AA3B0DAED47C}"/>
              </a:ext>
            </a:extLst>
          </p:cNvPr>
          <p:cNvSpPr txBox="1"/>
          <p:nvPr/>
        </p:nvSpPr>
        <p:spPr>
          <a:xfrm>
            <a:off x="4664308" y="8957838"/>
            <a:ext cx="1225236" cy="261610"/>
          </a:xfrm>
          <a:prstGeom prst="rect">
            <a:avLst/>
          </a:prstGeom>
          <a:noFill/>
        </p:spPr>
        <p:txBody>
          <a:bodyPr wrap="square" rtlCol="0">
            <a:spAutoFit/>
          </a:bodyPr>
          <a:lstStyle/>
          <a:p>
            <a:r>
              <a:rPr lang="en-US" sz="1100" dirty="0">
                <a:solidFill>
                  <a:schemeClr val="bg1">
                    <a:lumMod val="65000"/>
                  </a:schemeClr>
                </a:solidFill>
                <a:latin typeface="Calibri Light" panose="020F0302020204030204" pitchFamily="34" charset="0"/>
                <a:cs typeface="Calibri Light" panose="020F0302020204030204" pitchFamily="34" charset="0"/>
              </a:rPr>
              <a:t>Leadership Skill</a:t>
            </a:r>
          </a:p>
        </p:txBody>
      </p:sp>
      <p:sp>
        <p:nvSpPr>
          <p:cNvPr id="3107" name="TextBox 3106">
            <a:extLst>
              <a:ext uri="{FF2B5EF4-FFF2-40B4-BE49-F238E27FC236}">
                <a16:creationId xmlns:a16="http://schemas.microsoft.com/office/drawing/2014/main" id="{9FB9062C-9A25-56FE-DA77-D83DD7860FEE}"/>
              </a:ext>
            </a:extLst>
          </p:cNvPr>
          <p:cNvSpPr txBox="1"/>
          <p:nvPr/>
        </p:nvSpPr>
        <p:spPr>
          <a:xfrm>
            <a:off x="4730626" y="7869456"/>
            <a:ext cx="1502811" cy="369332"/>
          </a:xfrm>
          <a:prstGeom prst="rect">
            <a:avLst/>
          </a:prstGeom>
          <a:noFill/>
        </p:spPr>
        <p:txBody>
          <a:bodyPr wrap="square" rtlCol="0">
            <a:spAutoFit/>
          </a:bodyPr>
          <a:lstStyle/>
          <a:p>
            <a:r>
              <a:rPr lang="en-US" dirty="0">
                <a:solidFill>
                  <a:srgbClr val="16DAD5"/>
                </a:solidFill>
              </a:rPr>
              <a:t>SOFT SKILLS</a:t>
            </a:r>
          </a:p>
        </p:txBody>
      </p:sp>
    </p:spTree>
    <p:extLst>
      <p:ext uri="{BB962C8B-B14F-4D97-AF65-F5344CB8AC3E}">
        <p14:creationId xmlns:p14="http://schemas.microsoft.com/office/powerpoint/2010/main" val="162416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95AA6F80-601A-D308-43DE-6D2C3CD1C1E1}"/>
              </a:ext>
            </a:extLst>
          </p:cNvPr>
          <p:cNvSpPr/>
          <p:nvPr/>
        </p:nvSpPr>
        <p:spPr>
          <a:xfrm flipV="1">
            <a:off x="144075" y="95301"/>
            <a:ext cx="381000" cy="394854"/>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sp>
        <p:nvSpPr>
          <p:cNvPr id="3" name="TextBox 2">
            <a:extLst>
              <a:ext uri="{FF2B5EF4-FFF2-40B4-BE49-F238E27FC236}">
                <a16:creationId xmlns:a16="http://schemas.microsoft.com/office/drawing/2014/main" id="{EC99327F-6F1C-5B9F-FFF6-B9DACC8D8943}"/>
              </a:ext>
            </a:extLst>
          </p:cNvPr>
          <p:cNvSpPr txBox="1"/>
          <p:nvPr/>
        </p:nvSpPr>
        <p:spPr>
          <a:xfrm>
            <a:off x="632653" y="105040"/>
            <a:ext cx="2170886" cy="369332"/>
          </a:xfrm>
          <a:prstGeom prst="rect">
            <a:avLst/>
          </a:prstGeom>
          <a:noFill/>
        </p:spPr>
        <p:txBody>
          <a:bodyPr wrap="square" rtlCol="0">
            <a:spAutoFit/>
          </a:bodyPr>
          <a:lstStyle/>
          <a:p>
            <a:r>
              <a:rPr lang="en-US" dirty="0">
                <a:solidFill>
                  <a:srgbClr val="16DAD5"/>
                </a:solidFill>
              </a:rPr>
              <a:t>NOTABLE PROJECTS</a:t>
            </a:r>
          </a:p>
        </p:txBody>
      </p:sp>
      <p:pic>
        <p:nvPicPr>
          <p:cNvPr id="4" name="Graphic 3">
            <a:extLst>
              <a:ext uri="{FF2B5EF4-FFF2-40B4-BE49-F238E27FC236}">
                <a16:creationId xmlns:a16="http://schemas.microsoft.com/office/drawing/2014/main" id="{38144951-76BB-B910-03B4-3789999301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1352" y="195958"/>
            <a:ext cx="246445" cy="219062"/>
          </a:xfrm>
          <a:prstGeom prst="rect">
            <a:avLst/>
          </a:prstGeom>
        </p:spPr>
      </p:pic>
      <p:cxnSp>
        <p:nvCxnSpPr>
          <p:cNvPr id="5" name="Straight Connector 4">
            <a:extLst>
              <a:ext uri="{FF2B5EF4-FFF2-40B4-BE49-F238E27FC236}">
                <a16:creationId xmlns:a16="http://schemas.microsoft.com/office/drawing/2014/main" id="{0C6363DB-E644-1B22-9DE2-34C879B327E8}"/>
              </a:ext>
            </a:extLst>
          </p:cNvPr>
          <p:cNvCxnSpPr>
            <a:cxnSpLocks/>
          </p:cNvCxnSpPr>
          <p:nvPr/>
        </p:nvCxnSpPr>
        <p:spPr>
          <a:xfrm flipV="1">
            <a:off x="508436" y="449194"/>
            <a:ext cx="6169492" cy="30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BCD94A9-61B6-2B39-27F1-0C1922401B00}"/>
              </a:ext>
            </a:extLst>
          </p:cNvPr>
          <p:cNvSpPr txBox="1"/>
          <p:nvPr/>
        </p:nvSpPr>
        <p:spPr>
          <a:xfrm>
            <a:off x="1969805" y="538783"/>
            <a:ext cx="4842912" cy="1261884"/>
          </a:xfrm>
          <a:prstGeom prst="rect">
            <a:avLst/>
          </a:prstGeom>
          <a:noFill/>
        </p:spPr>
        <p:txBody>
          <a:bodyPr wrap="square" rtlCol="0">
            <a:spAutoFit/>
          </a:bodyPr>
          <a:lstStyle/>
          <a:p>
            <a:r>
              <a:rPr lang="en-US" sz="1400" b="1" dirty="0">
                <a:solidFill>
                  <a:schemeClr val="bg1">
                    <a:lumMod val="75000"/>
                  </a:schemeClr>
                </a:solidFill>
              </a:rPr>
              <a:t>Parsing-Detectron | </a:t>
            </a:r>
            <a:r>
              <a:rPr lang="en-US" sz="1400" dirty="0">
                <a:solidFill>
                  <a:srgbClr val="16DAD5"/>
                </a:solidFill>
              </a:rPr>
              <a:t>A Deep Learning Framework</a:t>
            </a:r>
          </a:p>
          <a:p>
            <a:r>
              <a:rPr lang="en-US" sz="1400" dirty="0">
                <a:solidFill>
                  <a:srgbClr val="16DAD5"/>
                </a:solidFill>
              </a:rPr>
              <a:t>For Human Parsing Task</a:t>
            </a:r>
          </a:p>
          <a:p>
            <a:pPr marL="285750" indent="-285750">
              <a:buFont typeface="Arial" panose="020B0604020202020204" pitchFamily="34" charset="0"/>
              <a:buChar char="•"/>
            </a:pPr>
            <a:r>
              <a:rPr lang="en-US" sz="1200" dirty="0">
                <a:solidFill>
                  <a:srgbClr val="BFBFBF"/>
                </a:solidFill>
                <a:hlinkClick r:id="rId4">
                  <a:extLst>
                    <a:ext uri="{A12FA001-AC4F-418D-AE19-62706E023703}">
                      <ahyp:hlinkClr xmlns:ahyp="http://schemas.microsoft.com/office/drawing/2018/hyperlinkcolor" val="tx"/>
                    </a:ext>
                  </a:extLst>
                </a:hlinkClick>
              </a:rPr>
              <a:t>https://github.com/msinamsina/Parsing-Detectron</a:t>
            </a:r>
            <a:endParaRPr lang="en-US" sz="1400" b="1"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In this project, the Detectron2 framework has been modified. Parsing-</a:t>
            </a:r>
            <a:r>
              <a:rPr lang="en-US" sz="1200" dirty="0" err="1">
                <a:solidFill>
                  <a:schemeClr val="bg1">
                    <a:lumMod val="50000"/>
                  </a:schemeClr>
                </a:solidFill>
              </a:rPr>
              <a:t>Detectron</a:t>
            </a:r>
            <a:r>
              <a:rPr lang="en-US" sz="1200" dirty="0">
                <a:solidFill>
                  <a:schemeClr val="bg1">
                    <a:lumMod val="50000"/>
                  </a:schemeClr>
                </a:solidFill>
              </a:rPr>
              <a:t> can be used for either detection and segmentation tasks or human parsing tasks.</a:t>
            </a:r>
          </a:p>
        </p:txBody>
      </p:sp>
      <p:pic>
        <p:nvPicPr>
          <p:cNvPr id="7" name="Picture 6">
            <a:extLst>
              <a:ext uri="{FF2B5EF4-FFF2-40B4-BE49-F238E27FC236}">
                <a16:creationId xmlns:a16="http://schemas.microsoft.com/office/drawing/2014/main" id="{A568BB5D-9C1E-D8A0-B7C4-7CBC580A8D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6583" y="621999"/>
            <a:ext cx="1085392" cy="815450"/>
          </a:xfrm>
          <a:prstGeom prst="rect">
            <a:avLst/>
          </a:prstGeom>
          <a:noFill/>
          <a:ln>
            <a:noFill/>
          </a:ln>
        </p:spPr>
      </p:pic>
      <p:pic>
        <p:nvPicPr>
          <p:cNvPr id="8" name="Picture 7">
            <a:extLst>
              <a:ext uri="{FF2B5EF4-FFF2-40B4-BE49-F238E27FC236}">
                <a16:creationId xmlns:a16="http://schemas.microsoft.com/office/drawing/2014/main" id="{38AB5FF8-D099-1A78-FDB0-036E76FAE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314" y="1978141"/>
            <a:ext cx="1089121" cy="831295"/>
          </a:xfrm>
          <a:prstGeom prst="rect">
            <a:avLst/>
          </a:prstGeom>
        </p:spPr>
      </p:pic>
      <p:sp>
        <p:nvSpPr>
          <p:cNvPr id="9" name="TextBox 8">
            <a:extLst>
              <a:ext uri="{FF2B5EF4-FFF2-40B4-BE49-F238E27FC236}">
                <a16:creationId xmlns:a16="http://schemas.microsoft.com/office/drawing/2014/main" id="{E83BAA4B-04A8-AA73-40DB-5213AA75744A}"/>
              </a:ext>
            </a:extLst>
          </p:cNvPr>
          <p:cNvSpPr txBox="1"/>
          <p:nvPr/>
        </p:nvSpPr>
        <p:spPr>
          <a:xfrm>
            <a:off x="1969805" y="1918785"/>
            <a:ext cx="4840965" cy="1231106"/>
          </a:xfrm>
          <a:prstGeom prst="rect">
            <a:avLst/>
          </a:prstGeom>
          <a:noFill/>
        </p:spPr>
        <p:txBody>
          <a:bodyPr wrap="square" rtlCol="0">
            <a:spAutoFit/>
          </a:bodyPr>
          <a:lstStyle/>
          <a:p>
            <a:r>
              <a:rPr lang="en-US" sz="1400" b="1" dirty="0">
                <a:solidFill>
                  <a:schemeClr val="bg1">
                    <a:lumMod val="75000"/>
                  </a:schemeClr>
                </a:solidFill>
              </a:rPr>
              <a:t>PyAutoMail | </a:t>
            </a:r>
            <a:r>
              <a:rPr lang="en-US" sz="1300" b="1" dirty="0">
                <a:solidFill>
                  <a:srgbClr val="16DAD5"/>
                </a:solidFill>
              </a:rPr>
              <a:t>A Python Package For Large Scale Email Automation</a:t>
            </a:r>
          </a:p>
          <a:p>
            <a:pPr marL="285750" indent="-285750">
              <a:buFont typeface="Arial" panose="020B0604020202020204" pitchFamily="34" charset="0"/>
              <a:buChar char="•"/>
            </a:pPr>
            <a:r>
              <a:rPr lang="en-US" sz="1200" dirty="0">
                <a:solidFill>
                  <a:srgbClr val="BFBFBF"/>
                </a:solidFill>
                <a:hlinkClick r:id="rId7">
                  <a:extLst>
                    <a:ext uri="{A12FA001-AC4F-418D-AE19-62706E023703}">
                      <ahyp:hlinkClr xmlns:ahyp="http://schemas.microsoft.com/office/drawing/2018/hyperlinkcolor" val="tx"/>
                    </a:ext>
                  </a:extLst>
                </a:hlinkClick>
              </a:rPr>
              <a:t>https://github.com/msinamsina/pyautomail</a:t>
            </a:r>
            <a:endParaRPr lang="en-US" sz="1200" dirty="0">
              <a:solidFill>
                <a:srgbClr val="BFBFBF"/>
              </a:solidFill>
              <a:hlinkClick r:id="rId8">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1200" dirty="0">
                <a:solidFill>
                  <a:srgbClr val="BFBFBF"/>
                </a:solidFill>
                <a:hlinkClick r:id="rId8">
                  <a:extLst>
                    <a:ext uri="{A12FA001-AC4F-418D-AE19-62706E023703}">
                      <ahyp:hlinkClr xmlns:ahyp="http://schemas.microsoft.com/office/drawing/2018/hyperlinkcolor" val="tx"/>
                    </a:ext>
                  </a:extLst>
                </a:hlinkClick>
              </a:rPr>
              <a:t>https://pyautomail.readthedocs.io/en/latest/</a:t>
            </a:r>
            <a:endParaRPr lang="en-US" sz="1200"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This Python package can be used for easy email automation, and additionally, it has a Command-Line interface for creating email queues and sending personalized emails to your contact lists.</a:t>
            </a:r>
          </a:p>
        </p:txBody>
      </p:sp>
      <p:pic>
        <p:nvPicPr>
          <p:cNvPr id="10" name="Picture 9">
            <a:extLst>
              <a:ext uri="{FF2B5EF4-FFF2-40B4-BE49-F238E27FC236}">
                <a16:creationId xmlns:a16="http://schemas.microsoft.com/office/drawing/2014/main" id="{7E3BF710-B219-51C5-6855-3C05C24D30A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17666" y="3353570"/>
            <a:ext cx="1100045" cy="804860"/>
          </a:xfrm>
          <a:prstGeom prst="rect">
            <a:avLst/>
          </a:prstGeom>
          <a:noFill/>
          <a:ln>
            <a:noFill/>
          </a:ln>
        </p:spPr>
      </p:pic>
      <p:sp>
        <p:nvSpPr>
          <p:cNvPr id="11" name="TextBox 10">
            <a:extLst>
              <a:ext uri="{FF2B5EF4-FFF2-40B4-BE49-F238E27FC236}">
                <a16:creationId xmlns:a16="http://schemas.microsoft.com/office/drawing/2014/main" id="{CE68BD84-6054-08C9-8AAD-09D2D6512257}"/>
              </a:ext>
            </a:extLst>
          </p:cNvPr>
          <p:cNvSpPr txBox="1"/>
          <p:nvPr/>
        </p:nvSpPr>
        <p:spPr>
          <a:xfrm>
            <a:off x="1969805" y="3268009"/>
            <a:ext cx="4854279" cy="1415772"/>
          </a:xfrm>
          <a:prstGeom prst="rect">
            <a:avLst/>
          </a:prstGeom>
          <a:noFill/>
        </p:spPr>
        <p:txBody>
          <a:bodyPr wrap="square" rtlCol="0">
            <a:spAutoFit/>
          </a:bodyPr>
          <a:lstStyle/>
          <a:p>
            <a:r>
              <a:rPr lang="en-US" sz="1400" b="1" dirty="0">
                <a:solidFill>
                  <a:schemeClr val="bg1">
                    <a:lumMod val="75000"/>
                  </a:schemeClr>
                </a:solidFill>
              </a:rPr>
              <a:t>ESEL| </a:t>
            </a:r>
            <a:r>
              <a:rPr lang="en-US" sz="1400" b="1" dirty="0">
                <a:solidFill>
                  <a:srgbClr val="16DAD5"/>
                </a:solidFill>
              </a:rPr>
              <a:t>Eye Surgery Evaluation and Labelling</a:t>
            </a:r>
          </a:p>
          <a:p>
            <a:pPr marL="285750" indent="-285750">
              <a:buFont typeface="Arial" panose="020B0604020202020204" pitchFamily="34" charset="0"/>
              <a:buChar char="•"/>
            </a:pPr>
            <a:r>
              <a:rPr lang="en-US" sz="1200" dirty="0">
                <a:solidFill>
                  <a:srgbClr val="BFBFBF"/>
                </a:solidFill>
                <a:hlinkClick r:id="rId10">
                  <a:extLst>
                    <a:ext uri="{A12FA001-AC4F-418D-AE19-62706E023703}">
                      <ahyp:hlinkClr xmlns:ahyp="http://schemas.microsoft.com/office/drawing/2018/hyperlinkcolor" val="tx"/>
                    </a:ext>
                  </a:extLst>
                </a:hlinkClick>
              </a:rPr>
              <a:t>https://drive.google.com/file/d/1oLa4BN6Livk69FaOX7VSaMq09awFhbCD/view</a:t>
            </a:r>
            <a:endParaRPr lang="en-US" sz="1200"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ESEL is a desktop application that can be used for evaluating </a:t>
            </a:r>
            <a:r>
              <a:rPr lang="en-US" sz="1200" dirty="0" err="1">
                <a:solidFill>
                  <a:schemeClr val="bg1">
                    <a:lumMod val="50000"/>
                  </a:schemeClr>
                </a:solidFill>
              </a:rPr>
              <a:t>Capsulorhexis</a:t>
            </a:r>
            <a:r>
              <a:rPr lang="en-US" sz="1200" dirty="0">
                <a:solidFill>
                  <a:schemeClr val="bg1">
                    <a:lumMod val="50000"/>
                  </a:schemeClr>
                </a:solidFill>
              </a:rPr>
              <a:t> Eye Surgery based on surgical videos. Furthermore, this application is used for semi-automated labeling in pupil and surgical instrument detection and tracing tasks.</a:t>
            </a:r>
          </a:p>
        </p:txBody>
      </p:sp>
      <p:pic>
        <p:nvPicPr>
          <p:cNvPr id="12" name="Picture 11">
            <a:extLst>
              <a:ext uri="{FF2B5EF4-FFF2-40B4-BE49-F238E27FC236}">
                <a16:creationId xmlns:a16="http://schemas.microsoft.com/office/drawing/2014/main" id="{95DA0734-C234-0FEB-D9C6-82FE53BE2935}"/>
              </a:ext>
            </a:extLst>
          </p:cNvPr>
          <p:cNvPicPr>
            <a:picLocks noChangeAspect="1"/>
          </p:cNvPicPr>
          <p:nvPr/>
        </p:nvPicPr>
        <p:blipFill>
          <a:blip r:embed="rId11"/>
          <a:stretch>
            <a:fillRect/>
          </a:stretch>
        </p:blipFill>
        <p:spPr>
          <a:xfrm>
            <a:off x="717667" y="8381059"/>
            <a:ext cx="1100046" cy="756214"/>
          </a:xfrm>
          <a:prstGeom prst="rect">
            <a:avLst/>
          </a:prstGeom>
        </p:spPr>
      </p:pic>
      <p:sp>
        <p:nvSpPr>
          <p:cNvPr id="13" name="TextBox 12">
            <a:extLst>
              <a:ext uri="{FF2B5EF4-FFF2-40B4-BE49-F238E27FC236}">
                <a16:creationId xmlns:a16="http://schemas.microsoft.com/office/drawing/2014/main" id="{EC99DB4C-66A1-1829-BA7C-8127493E7DB9}"/>
              </a:ext>
            </a:extLst>
          </p:cNvPr>
          <p:cNvSpPr txBox="1"/>
          <p:nvPr/>
        </p:nvSpPr>
        <p:spPr>
          <a:xfrm>
            <a:off x="1969805" y="8234021"/>
            <a:ext cx="4762196" cy="1446550"/>
          </a:xfrm>
          <a:prstGeom prst="rect">
            <a:avLst/>
          </a:prstGeom>
          <a:noFill/>
        </p:spPr>
        <p:txBody>
          <a:bodyPr wrap="square" rtlCol="0">
            <a:spAutoFit/>
          </a:bodyPr>
          <a:lstStyle/>
          <a:p>
            <a:r>
              <a:rPr lang="en-US" sz="1400" b="1" dirty="0">
                <a:solidFill>
                  <a:schemeClr val="bg1">
                    <a:lumMod val="75000"/>
                  </a:schemeClr>
                </a:solidFill>
              </a:rPr>
              <a:t>Rescue Robot Remote Control APP | </a:t>
            </a:r>
            <a:r>
              <a:rPr lang="en-US" sz="1400" b="1" dirty="0">
                <a:solidFill>
                  <a:srgbClr val="16DAD5"/>
                </a:solidFill>
              </a:rPr>
              <a:t>A GUI For </a:t>
            </a:r>
          </a:p>
          <a:p>
            <a:r>
              <a:rPr lang="en-US" sz="1400" b="1" dirty="0">
                <a:solidFill>
                  <a:srgbClr val="16DAD5"/>
                </a:solidFill>
              </a:rPr>
              <a:t>Tele-Operating of UGV Robot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50000"/>
                  </a:schemeClr>
                </a:solidFill>
              </a:rPr>
              <a:t>This is a desktop application that provides a graphical user interface for controlling and interacting with the KN2C Rescue Robot. Additionally, this application includes several sub-applications capable of automatically handling tasks such as hazmat detection, path planning, and inverse kinematics for the 7-DOF robotic arm.</a:t>
            </a:r>
          </a:p>
        </p:txBody>
      </p:sp>
      <p:sp>
        <p:nvSpPr>
          <p:cNvPr id="14" name="TextBox 13">
            <a:extLst>
              <a:ext uri="{FF2B5EF4-FFF2-40B4-BE49-F238E27FC236}">
                <a16:creationId xmlns:a16="http://schemas.microsoft.com/office/drawing/2014/main" id="{16B84E5A-7A7E-EEA6-EE53-C0BA13273380}"/>
              </a:ext>
            </a:extLst>
          </p:cNvPr>
          <p:cNvSpPr txBox="1"/>
          <p:nvPr/>
        </p:nvSpPr>
        <p:spPr>
          <a:xfrm>
            <a:off x="1969805" y="4801899"/>
            <a:ext cx="4773562" cy="892552"/>
          </a:xfrm>
          <a:prstGeom prst="rect">
            <a:avLst/>
          </a:prstGeom>
          <a:noFill/>
        </p:spPr>
        <p:txBody>
          <a:bodyPr wrap="square" rtlCol="0">
            <a:spAutoFit/>
          </a:bodyPr>
          <a:lstStyle/>
          <a:p>
            <a:r>
              <a:rPr lang="en-US" sz="1400" b="1" dirty="0">
                <a:solidFill>
                  <a:schemeClr val="bg1">
                    <a:lumMod val="75000"/>
                  </a:schemeClr>
                </a:solidFill>
              </a:rPr>
              <a:t>Persian Chair | </a:t>
            </a:r>
            <a:r>
              <a:rPr lang="en-US" sz="1400" b="1" dirty="0">
                <a:solidFill>
                  <a:srgbClr val="16DAD5"/>
                </a:solidFill>
              </a:rPr>
              <a:t>A Web Application For </a:t>
            </a:r>
          </a:p>
          <a:p>
            <a:r>
              <a:rPr lang="en-US" sz="1400" b="1" dirty="0">
                <a:solidFill>
                  <a:srgbClr val="16DAD5"/>
                </a:solidFill>
              </a:rPr>
              <a:t>Evaluating the Articles</a:t>
            </a:r>
          </a:p>
          <a:p>
            <a:pPr marL="285750" indent="-285750">
              <a:buFont typeface="Arial" panose="020B0604020202020204" pitchFamily="34" charset="0"/>
              <a:buChar char="•"/>
              <a:defRPr/>
            </a:pPr>
            <a:r>
              <a:rPr lang="en-US" sz="1200" dirty="0">
                <a:solidFill>
                  <a:schemeClr val="bg1">
                    <a:lumMod val="50000"/>
                  </a:schemeClr>
                </a:solidFill>
              </a:rPr>
              <a:t>The Persian Chair (PCH) is a Django web application developed in response to a request from the </a:t>
            </a:r>
            <a:r>
              <a:rPr lang="en-US" sz="1200" dirty="0" err="1">
                <a:solidFill>
                  <a:schemeClr val="bg1">
                    <a:lumMod val="50000"/>
                  </a:schemeClr>
                </a:solidFill>
              </a:rPr>
              <a:t>ICRoM</a:t>
            </a:r>
            <a:r>
              <a:rPr lang="en-US" sz="1200" dirty="0">
                <a:solidFill>
                  <a:schemeClr val="bg1">
                    <a:lumMod val="50000"/>
                  </a:schemeClr>
                </a:solidFill>
              </a:rPr>
              <a:t> Conference.</a:t>
            </a:r>
          </a:p>
        </p:txBody>
      </p:sp>
      <p:pic>
        <p:nvPicPr>
          <p:cNvPr id="15" name="Picture 14">
            <a:extLst>
              <a:ext uri="{FF2B5EF4-FFF2-40B4-BE49-F238E27FC236}">
                <a16:creationId xmlns:a16="http://schemas.microsoft.com/office/drawing/2014/main" id="{6BA32FA7-91D0-2BF7-41A3-574F1059663A}"/>
              </a:ext>
            </a:extLst>
          </p:cNvPr>
          <p:cNvPicPr>
            <a:picLocks noChangeAspect="1"/>
          </p:cNvPicPr>
          <p:nvPr/>
        </p:nvPicPr>
        <p:blipFill rotWithShape="1">
          <a:blip r:embed="rId12"/>
          <a:srcRect l="7118" r="5480" b="15852"/>
          <a:stretch/>
        </p:blipFill>
        <p:spPr>
          <a:xfrm>
            <a:off x="714841" y="4771564"/>
            <a:ext cx="1104687" cy="805391"/>
          </a:xfrm>
          <a:prstGeom prst="rect">
            <a:avLst/>
          </a:prstGeom>
        </p:spPr>
      </p:pic>
      <p:grpSp>
        <p:nvGrpSpPr>
          <p:cNvPr id="16" name="Group 15">
            <a:extLst>
              <a:ext uri="{FF2B5EF4-FFF2-40B4-BE49-F238E27FC236}">
                <a16:creationId xmlns:a16="http://schemas.microsoft.com/office/drawing/2014/main" id="{664187D9-09B6-EED0-985D-ADBE1E62FFDB}"/>
              </a:ext>
            </a:extLst>
          </p:cNvPr>
          <p:cNvGrpSpPr/>
          <p:nvPr/>
        </p:nvGrpSpPr>
        <p:grpSpPr>
          <a:xfrm>
            <a:off x="5725264" y="517437"/>
            <a:ext cx="952664" cy="346247"/>
            <a:chOff x="4449513" y="3205946"/>
            <a:chExt cx="1860840" cy="601476"/>
          </a:xfrm>
        </p:grpSpPr>
        <p:pic>
          <p:nvPicPr>
            <p:cNvPr id="17" name="Picture 8">
              <a:extLst>
                <a:ext uri="{FF2B5EF4-FFF2-40B4-BE49-F238E27FC236}">
                  <a16:creationId xmlns:a16="http://schemas.microsoft.com/office/drawing/2014/main" id="{EA9B267A-B2ED-55AF-BD07-C01F4868412F}"/>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384271" y="3304514"/>
              <a:ext cx="322510" cy="397388"/>
            </a:xfrm>
            <a:prstGeom prst="rect">
              <a:avLst/>
            </a:prstGeom>
            <a:noFill/>
          </p:spPr>
        </p:pic>
        <p:grpSp>
          <p:nvGrpSpPr>
            <p:cNvPr id="18" name="Group 17">
              <a:extLst>
                <a:ext uri="{FF2B5EF4-FFF2-40B4-BE49-F238E27FC236}">
                  <a16:creationId xmlns:a16="http://schemas.microsoft.com/office/drawing/2014/main" id="{113EBAA0-0E7F-7C55-1D38-645832CDEDC9}"/>
                </a:ext>
              </a:extLst>
            </p:cNvPr>
            <p:cNvGrpSpPr/>
            <p:nvPr/>
          </p:nvGrpSpPr>
          <p:grpSpPr>
            <a:xfrm>
              <a:off x="5728985" y="3205946"/>
              <a:ext cx="581368" cy="601476"/>
              <a:chOff x="5552904" y="6449292"/>
              <a:chExt cx="634129" cy="670216"/>
            </a:xfrm>
          </p:grpSpPr>
          <p:pic>
            <p:nvPicPr>
              <p:cNvPr id="21" name="Picture 46" descr="TensorFlow Bootcamp - OpenCV University">
                <a:extLst>
                  <a:ext uri="{FF2B5EF4-FFF2-40B4-BE49-F238E27FC236}">
                    <a16:creationId xmlns:a16="http://schemas.microsoft.com/office/drawing/2014/main" id="{DD15564F-CAFF-85B5-9FEF-BD2A39DC2E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6" descr="TensorFlow Bootcamp - OpenCV University">
                <a:extLst>
                  <a:ext uri="{FF2B5EF4-FFF2-40B4-BE49-F238E27FC236}">
                    <a16:creationId xmlns:a16="http://schemas.microsoft.com/office/drawing/2014/main" id="{C3805950-997D-267F-C675-84ACAAC94BB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50" descr="PyTorch: A Comprehensive Guide to Common Mistakes">
              <a:extLst>
                <a:ext uri="{FF2B5EF4-FFF2-40B4-BE49-F238E27FC236}">
                  <a16:creationId xmlns:a16="http://schemas.microsoft.com/office/drawing/2014/main" id="{D08C8928-3C02-1DAB-7521-45F7F5F8CA8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52" descr="Download Tensorflow Js PNG Image with No Background - PNGkey.com">
              <a:extLst>
                <a:ext uri="{FF2B5EF4-FFF2-40B4-BE49-F238E27FC236}">
                  <a16:creationId xmlns:a16="http://schemas.microsoft.com/office/drawing/2014/main" id="{6BB80971-7EFF-46E2-7A95-294467F33D1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60866467-4C67-E2CC-71A0-242E3DDDA28C}"/>
              </a:ext>
            </a:extLst>
          </p:cNvPr>
          <p:cNvGrpSpPr/>
          <p:nvPr/>
        </p:nvGrpSpPr>
        <p:grpSpPr>
          <a:xfrm>
            <a:off x="5930604" y="3280386"/>
            <a:ext cx="747324" cy="218390"/>
            <a:chOff x="3953818" y="6328434"/>
            <a:chExt cx="1434498" cy="397389"/>
          </a:xfrm>
        </p:grpSpPr>
        <p:pic>
          <p:nvPicPr>
            <p:cNvPr id="24" name="Picture 6">
              <a:extLst>
                <a:ext uri="{FF2B5EF4-FFF2-40B4-BE49-F238E27FC236}">
                  <a16:creationId xmlns:a16="http://schemas.microsoft.com/office/drawing/2014/main" id="{34D034ED-B713-45AD-58FE-68C3462BB72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53818" y="6344865"/>
              <a:ext cx="421441" cy="3357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a:extLst>
                <a:ext uri="{FF2B5EF4-FFF2-40B4-BE49-F238E27FC236}">
                  <a16:creationId xmlns:a16="http://schemas.microsoft.com/office/drawing/2014/main" id="{C35D266E-7375-C33C-8F90-FA546A1EEC2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4491639" y="6328434"/>
              <a:ext cx="322510" cy="397389"/>
            </a:xfrm>
            <a:prstGeom prst="rect">
              <a:avLst/>
            </a:prstGeom>
            <a:noFill/>
          </p:spPr>
        </p:pic>
        <p:pic>
          <p:nvPicPr>
            <p:cNvPr id="26" name="Picture 50" descr="PyTorch: A Comprehensive Guide to Common Mistakes">
              <a:extLst>
                <a:ext uri="{FF2B5EF4-FFF2-40B4-BE49-F238E27FC236}">
                  <a16:creationId xmlns:a16="http://schemas.microsoft.com/office/drawing/2014/main" id="{8B8268AE-C6A8-906D-CFE1-E4C4EFCFD8A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34080" y="6354597"/>
              <a:ext cx="454236" cy="294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4515CD68-7DBF-2BC3-C8BF-4F7854D52719}"/>
              </a:ext>
            </a:extLst>
          </p:cNvPr>
          <p:cNvGrpSpPr/>
          <p:nvPr/>
        </p:nvGrpSpPr>
        <p:grpSpPr>
          <a:xfrm>
            <a:off x="5126341" y="4804778"/>
            <a:ext cx="1551587" cy="336814"/>
            <a:chOff x="666183" y="7552864"/>
            <a:chExt cx="2544586" cy="596977"/>
          </a:xfrm>
        </p:grpSpPr>
        <p:pic>
          <p:nvPicPr>
            <p:cNvPr id="28" name="Picture 16" descr="Darryl Leong">
              <a:extLst>
                <a:ext uri="{FF2B5EF4-FFF2-40B4-BE49-F238E27FC236}">
                  <a16:creationId xmlns:a16="http://schemas.microsoft.com/office/drawing/2014/main" id="{143B368F-5E1A-5508-0030-740BC3BD2E74}"/>
                </a:ext>
              </a:extLst>
            </p:cNvPr>
            <p:cNvPicPr>
              <a:picLocks noChangeAspect="1" noChangeArrowheads="1"/>
            </p:cNvPicPr>
            <p:nvPr/>
          </p:nvPicPr>
          <p:blipFill>
            <a:blip r:embed="rId19">
              <a:lum bright="70000" contrast="-70000"/>
              <a:extLst>
                <a:ext uri="{28A0092B-C50C-407E-A947-70E740481C1C}">
                  <a14:useLocalDpi xmlns:a14="http://schemas.microsoft.com/office/drawing/2010/main" val="0"/>
                </a:ext>
              </a:extLst>
            </a:blip>
            <a:srcRect/>
            <a:stretch>
              <a:fillRect/>
            </a:stretch>
          </p:blipFill>
          <p:spPr bwMode="auto">
            <a:xfrm>
              <a:off x="1120110" y="7552864"/>
              <a:ext cx="582053" cy="596977"/>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09397C8C-1150-B393-7E54-B4602435C62E}"/>
                </a:ext>
              </a:extLst>
            </p:cNvPr>
            <p:cNvGrpSpPr/>
            <p:nvPr/>
          </p:nvGrpSpPr>
          <p:grpSpPr>
            <a:xfrm>
              <a:off x="666183" y="7595208"/>
              <a:ext cx="750332" cy="505920"/>
              <a:chOff x="5083189" y="6515602"/>
              <a:chExt cx="750332" cy="505920"/>
            </a:xfrm>
          </p:grpSpPr>
          <p:pic>
            <p:nvPicPr>
              <p:cNvPr id="38" name="Picture 37">
                <a:extLst>
                  <a:ext uri="{FF2B5EF4-FFF2-40B4-BE49-F238E27FC236}">
                    <a16:creationId xmlns:a16="http://schemas.microsoft.com/office/drawing/2014/main" id="{E9F0FE37-0C0A-CA39-6065-521C867694A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238985" y="6515602"/>
                <a:ext cx="322510" cy="322510"/>
              </a:xfrm>
              <a:prstGeom prst="rect">
                <a:avLst/>
              </a:prstGeom>
            </p:spPr>
          </p:pic>
          <p:sp>
            <p:nvSpPr>
              <p:cNvPr id="39" name="TextBox 38">
                <a:extLst>
                  <a:ext uri="{FF2B5EF4-FFF2-40B4-BE49-F238E27FC236}">
                    <a16:creationId xmlns:a16="http://schemas.microsoft.com/office/drawing/2014/main" id="{CE6E3FFB-CE54-5F55-A717-97343FFBDCBE}"/>
                  </a:ext>
                </a:extLst>
              </p:cNvPr>
              <p:cNvSpPr txBox="1"/>
              <p:nvPr/>
            </p:nvSpPr>
            <p:spPr>
              <a:xfrm>
                <a:off x="5083189" y="6771747"/>
                <a:ext cx="750332" cy="249775"/>
              </a:xfrm>
              <a:prstGeom prst="rect">
                <a:avLst/>
              </a:prstGeom>
              <a:noFill/>
            </p:spPr>
            <p:txBody>
              <a:bodyPr wrap="square" rtlCol="0">
                <a:spAutoFit/>
              </a:bodyPr>
              <a:lstStyle/>
              <a:p>
                <a:r>
                  <a:rPr lang="en-US" sz="500" dirty="0">
                    <a:solidFill>
                      <a:schemeClr val="bg1">
                        <a:lumMod val="65000"/>
                      </a:schemeClr>
                    </a:solidFill>
                  </a:rPr>
                  <a:t>Django</a:t>
                </a:r>
              </a:p>
            </p:txBody>
          </p:sp>
        </p:grpSp>
        <p:grpSp>
          <p:nvGrpSpPr>
            <p:cNvPr id="30" name="Group 29">
              <a:extLst>
                <a:ext uri="{FF2B5EF4-FFF2-40B4-BE49-F238E27FC236}">
                  <a16:creationId xmlns:a16="http://schemas.microsoft.com/office/drawing/2014/main" id="{F578AA97-D9D1-C5EF-7551-A97B8C2003B2}"/>
                </a:ext>
              </a:extLst>
            </p:cNvPr>
            <p:cNvGrpSpPr/>
            <p:nvPr/>
          </p:nvGrpSpPr>
          <p:grpSpPr>
            <a:xfrm>
              <a:off x="1551556" y="7666172"/>
              <a:ext cx="387350" cy="375057"/>
              <a:chOff x="5350531" y="6962941"/>
              <a:chExt cx="398854" cy="398854"/>
            </a:xfrm>
          </p:grpSpPr>
          <p:pic>
            <p:nvPicPr>
              <p:cNvPr id="36" name="Picture 66">
                <a:extLst>
                  <a:ext uri="{FF2B5EF4-FFF2-40B4-BE49-F238E27FC236}">
                    <a16:creationId xmlns:a16="http://schemas.microsoft.com/office/drawing/2014/main" id="{99AE604E-BA63-0ADB-9337-8DBE8B5F859A}"/>
                  </a:ext>
                </a:extLst>
              </p:cNvPr>
              <p:cNvPicPr>
                <a:picLocks noChangeAspect="1" noChangeArrowheads="1"/>
              </p:cNvPicPr>
              <p:nvPr/>
            </p:nvPicPr>
            <p:blipFill rotWithShape="1">
              <a:blip r:embed="rId21">
                <a:extLst>
                  <a:ext uri="{BEBA8EAE-BF5A-486C-A8C5-ECC9F3942E4B}">
                    <a14:imgProps xmlns:a14="http://schemas.microsoft.com/office/drawing/2010/main">
                      <a14:imgLayer r:embed="rId22">
                        <a14:imgEffect>
                          <a14:saturation sat="217000"/>
                        </a14:imgEffect>
                      </a14:imgLayer>
                    </a14:imgProps>
                  </a:ext>
                  <a:ext uri="{28A0092B-C50C-407E-A947-70E740481C1C}">
                    <a14:useLocalDpi xmlns:a14="http://schemas.microsoft.com/office/drawing/2010/main" val="0"/>
                  </a:ext>
                </a:extLst>
              </a:blip>
              <a:srcRect t="18147" b="1"/>
              <a:stretch/>
            </p:blipFill>
            <p:spPr bwMode="auto">
              <a:xfrm>
                <a:off x="5350531" y="7035323"/>
                <a:ext cx="398854" cy="32647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6">
                <a:extLst>
                  <a:ext uri="{FF2B5EF4-FFF2-40B4-BE49-F238E27FC236}">
                    <a16:creationId xmlns:a16="http://schemas.microsoft.com/office/drawing/2014/main" id="{E479360D-F77B-87D3-0912-2068D27D2DB7}"/>
                  </a:ext>
                </a:extLst>
              </p:cNvPr>
              <p:cNvPicPr>
                <a:picLocks noChangeAspect="1" noChangeArrowheads="1"/>
              </p:cNvPicPr>
              <p:nvPr/>
            </p:nvPicPr>
            <p:blipFill rotWithShape="1">
              <a:blip r:embed="rId21">
                <a:duotone>
                  <a:schemeClr val="bg2">
                    <a:shade val="45000"/>
                    <a:satMod val="135000"/>
                  </a:schemeClr>
                  <a:prstClr val="white"/>
                </a:duotone>
                <a:extLst>
                  <a:ext uri="{BEBA8EAE-BF5A-486C-A8C5-ECC9F3942E4B}">
                    <a14:imgProps xmlns:a14="http://schemas.microsoft.com/office/drawing/2010/main">
                      <a14:imgLayer r:embed="rId22">
                        <a14:imgEffect>
                          <a14:saturation sat="217000"/>
                        </a14:imgEffect>
                      </a14:imgLayer>
                    </a14:imgProps>
                  </a:ext>
                  <a:ext uri="{28A0092B-C50C-407E-A947-70E740481C1C}">
                    <a14:useLocalDpi xmlns:a14="http://schemas.microsoft.com/office/drawing/2010/main" val="0"/>
                  </a:ext>
                </a:extLst>
              </a:blip>
              <a:srcRect b="81853"/>
              <a:stretch/>
            </p:blipFill>
            <p:spPr bwMode="auto">
              <a:xfrm>
                <a:off x="5350531" y="6962941"/>
                <a:ext cx="398854" cy="72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B756E44B-72B8-CC4A-0B9F-153AA801F5E4}"/>
                </a:ext>
              </a:extLst>
            </p:cNvPr>
            <p:cNvGrpSpPr/>
            <p:nvPr/>
          </p:nvGrpSpPr>
          <p:grpSpPr>
            <a:xfrm>
              <a:off x="2004105" y="7666400"/>
              <a:ext cx="270083" cy="376351"/>
              <a:chOff x="5733815" y="6979400"/>
              <a:chExt cx="270083" cy="376351"/>
            </a:xfrm>
          </p:grpSpPr>
          <p:pic>
            <p:nvPicPr>
              <p:cNvPr id="34" name="Picture 72">
                <a:extLst>
                  <a:ext uri="{FF2B5EF4-FFF2-40B4-BE49-F238E27FC236}">
                    <a16:creationId xmlns:a16="http://schemas.microsoft.com/office/drawing/2014/main" id="{66153284-61AF-71D3-8BF6-94770140AA3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20077" b="1"/>
              <a:stretch/>
            </p:blipFill>
            <p:spPr bwMode="auto">
              <a:xfrm>
                <a:off x="5733816" y="7051202"/>
                <a:ext cx="270082" cy="30454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72">
                <a:extLst>
                  <a:ext uri="{FF2B5EF4-FFF2-40B4-BE49-F238E27FC236}">
                    <a16:creationId xmlns:a16="http://schemas.microsoft.com/office/drawing/2014/main" id="{1EE8BADC-EE7A-E3E9-0381-CF4AE91AA5DD}"/>
                  </a:ext>
                </a:extLst>
              </p:cNvPr>
              <p:cNvPicPr>
                <a:picLocks noChangeAspect="1" noChangeArrowheads="1"/>
              </p:cNvPicPr>
              <p:nvPr/>
            </p:nvPicPr>
            <p:blipFill rotWithShape="1">
              <a:blip r:embed="rId23">
                <a:duotone>
                  <a:schemeClr val="bg2">
                    <a:shade val="45000"/>
                    <a:satMod val="135000"/>
                  </a:schemeClr>
                  <a:prstClr val="white"/>
                </a:duotone>
                <a:extLst>
                  <a:ext uri="{28A0092B-C50C-407E-A947-70E740481C1C}">
                    <a14:useLocalDpi xmlns:a14="http://schemas.microsoft.com/office/drawing/2010/main" val="0"/>
                  </a:ext>
                </a:extLst>
              </a:blip>
              <a:srcRect b="81846"/>
              <a:stretch/>
            </p:blipFill>
            <p:spPr bwMode="auto">
              <a:xfrm>
                <a:off x="5733815" y="6979400"/>
                <a:ext cx="270082" cy="69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80" descr="Bootstrap full logo transparent PNG - StickPNG">
              <a:extLst>
                <a:ext uri="{FF2B5EF4-FFF2-40B4-BE49-F238E27FC236}">
                  <a16:creationId xmlns:a16="http://schemas.microsoft.com/office/drawing/2014/main" id="{F3E8B996-EF77-A8BA-5F38-112449317E6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74187" y="7614568"/>
              <a:ext cx="533770" cy="5352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6" descr="Jquery, vertical, logo Icon in Vector Logo">
              <a:extLst>
                <a:ext uri="{FF2B5EF4-FFF2-40B4-BE49-F238E27FC236}">
                  <a16:creationId xmlns:a16="http://schemas.microsoft.com/office/drawing/2014/main" id="{13A237C8-5984-7ACF-33F8-0EE953A1195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791442" y="7666172"/>
              <a:ext cx="419327" cy="393938"/>
            </a:xfrm>
            <a:prstGeom prst="rect">
              <a:avLst/>
            </a:prstGeom>
            <a:noFill/>
            <a:effectLst>
              <a:outerShdw blurRad="203200" dir="600000" sx="106000" sy="106000" algn="tl" rotWithShape="0">
                <a:schemeClr val="bg1">
                  <a:alpha val="86000"/>
                </a:schemeClr>
              </a:outerShdw>
            </a:effectLst>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566EF1F1-CF39-7E5F-2078-A4839D5D3D00}"/>
              </a:ext>
            </a:extLst>
          </p:cNvPr>
          <p:cNvGrpSpPr/>
          <p:nvPr/>
        </p:nvGrpSpPr>
        <p:grpSpPr>
          <a:xfrm>
            <a:off x="5960318" y="8261716"/>
            <a:ext cx="717610" cy="231407"/>
            <a:chOff x="5500281" y="8322943"/>
            <a:chExt cx="1324026" cy="398119"/>
          </a:xfrm>
        </p:grpSpPr>
        <p:pic>
          <p:nvPicPr>
            <p:cNvPr id="41" name="Picture 6">
              <a:extLst>
                <a:ext uri="{FF2B5EF4-FFF2-40B4-BE49-F238E27FC236}">
                  <a16:creationId xmlns:a16="http://schemas.microsoft.com/office/drawing/2014/main" id="{55F98518-8B94-E6B2-A838-C6F236B8CF1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00281" y="8340104"/>
              <a:ext cx="421441" cy="33578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a:extLst>
                <a:ext uri="{FF2B5EF4-FFF2-40B4-BE49-F238E27FC236}">
                  <a16:creationId xmlns:a16="http://schemas.microsoft.com/office/drawing/2014/main" id="{BCE0CCA9-1D78-42D2-CD1B-1FC19B10AF9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038102" y="8323673"/>
              <a:ext cx="322510" cy="397389"/>
            </a:xfrm>
            <a:prstGeom prst="rect">
              <a:avLst/>
            </a:prstGeom>
            <a:noFill/>
          </p:spPr>
        </p:pic>
        <p:pic>
          <p:nvPicPr>
            <p:cNvPr id="43" name="Picture 52" descr="Download Tensorflow Js PNG Image with No Background - PNGkey.com">
              <a:extLst>
                <a:ext uri="{FF2B5EF4-FFF2-40B4-BE49-F238E27FC236}">
                  <a16:creationId xmlns:a16="http://schemas.microsoft.com/office/drawing/2014/main" id="{CA5BF492-6233-1935-CAC1-DBE329D8D61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6957" y="8322943"/>
              <a:ext cx="387350" cy="324405"/>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a:extLst>
              <a:ext uri="{FF2B5EF4-FFF2-40B4-BE49-F238E27FC236}">
                <a16:creationId xmlns:a16="http://schemas.microsoft.com/office/drawing/2014/main" id="{6D6863DD-8AFF-E0B2-F19C-911A0FC31FAF}"/>
              </a:ext>
            </a:extLst>
          </p:cNvPr>
          <p:cNvPicPr>
            <a:picLocks noChangeAspect="1"/>
          </p:cNvPicPr>
          <p:nvPr/>
        </p:nvPicPr>
        <p:blipFill>
          <a:blip r:embed="rId26"/>
          <a:stretch>
            <a:fillRect/>
          </a:stretch>
        </p:blipFill>
        <p:spPr>
          <a:xfrm>
            <a:off x="81497" y="605216"/>
            <a:ext cx="427259" cy="385071"/>
          </a:xfrm>
          <a:prstGeom prst="rect">
            <a:avLst/>
          </a:prstGeom>
          <a:noFill/>
        </p:spPr>
      </p:pic>
      <p:pic>
        <p:nvPicPr>
          <p:cNvPr id="45" name="Picture 44">
            <a:extLst>
              <a:ext uri="{FF2B5EF4-FFF2-40B4-BE49-F238E27FC236}">
                <a16:creationId xmlns:a16="http://schemas.microsoft.com/office/drawing/2014/main" id="{A084C966-DB89-1103-B29A-1C8838A8DC56}"/>
              </a:ext>
            </a:extLst>
          </p:cNvPr>
          <p:cNvPicPr>
            <a:picLocks noChangeAspect="1"/>
          </p:cNvPicPr>
          <p:nvPr/>
        </p:nvPicPr>
        <p:blipFill>
          <a:blip r:embed="rId27"/>
          <a:stretch>
            <a:fillRect/>
          </a:stretch>
        </p:blipFill>
        <p:spPr>
          <a:xfrm>
            <a:off x="74288" y="3432037"/>
            <a:ext cx="441677" cy="385070"/>
          </a:xfrm>
          <a:prstGeom prst="rect">
            <a:avLst/>
          </a:prstGeom>
        </p:spPr>
      </p:pic>
      <p:pic>
        <p:nvPicPr>
          <p:cNvPr id="46" name="Picture 45">
            <a:extLst>
              <a:ext uri="{FF2B5EF4-FFF2-40B4-BE49-F238E27FC236}">
                <a16:creationId xmlns:a16="http://schemas.microsoft.com/office/drawing/2014/main" id="{C88EE3D7-F10F-1BF5-71DF-4C8BD9E9BBF1}"/>
              </a:ext>
            </a:extLst>
          </p:cNvPr>
          <p:cNvPicPr>
            <a:picLocks noChangeAspect="1"/>
          </p:cNvPicPr>
          <p:nvPr/>
        </p:nvPicPr>
        <p:blipFill>
          <a:blip r:embed="rId28"/>
          <a:stretch>
            <a:fillRect/>
          </a:stretch>
        </p:blipFill>
        <p:spPr>
          <a:xfrm>
            <a:off x="81497" y="1953419"/>
            <a:ext cx="427259" cy="385071"/>
          </a:xfrm>
          <a:prstGeom prst="rect">
            <a:avLst/>
          </a:prstGeom>
        </p:spPr>
      </p:pic>
      <p:pic>
        <p:nvPicPr>
          <p:cNvPr id="47" name="Picture 46">
            <a:extLst>
              <a:ext uri="{FF2B5EF4-FFF2-40B4-BE49-F238E27FC236}">
                <a16:creationId xmlns:a16="http://schemas.microsoft.com/office/drawing/2014/main" id="{3829A5E8-C3E8-2A7F-D6A3-BE2D2AE9DFE7}"/>
              </a:ext>
            </a:extLst>
          </p:cNvPr>
          <p:cNvPicPr>
            <a:picLocks noChangeAspect="1"/>
          </p:cNvPicPr>
          <p:nvPr/>
        </p:nvPicPr>
        <p:blipFill>
          <a:blip r:embed="rId27"/>
          <a:stretch>
            <a:fillRect/>
          </a:stretch>
        </p:blipFill>
        <p:spPr>
          <a:xfrm>
            <a:off x="74288" y="4811700"/>
            <a:ext cx="441677" cy="385070"/>
          </a:xfrm>
          <a:prstGeom prst="rect">
            <a:avLst/>
          </a:prstGeom>
        </p:spPr>
      </p:pic>
      <p:pic>
        <p:nvPicPr>
          <p:cNvPr id="48" name="Picture 47">
            <a:extLst>
              <a:ext uri="{FF2B5EF4-FFF2-40B4-BE49-F238E27FC236}">
                <a16:creationId xmlns:a16="http://schemas.microsoft.com/office/drawing/2014/main" id="{5456A4E7-C5BF-0D83-07C5-4107A8386EAE}"/>
              </a:ext>
            </a:extLst>
          </p:cNvPr>
          <p:cNvPicPr>
            <a:picLocks noChangeAspect="1"/>
          </p:cNvPicPr>
          <p:nvPr/>
        </p:nvPicPr>
        <p:blipFill>
          <a:blip r:embed="rId27"/>
          <a:stretch>
            <a:fillRect/>
          </a:stretch>
        </p:blipFill>
        <p:spPr>
          <a:xfrm>
            <a:off x="74288" y="8406322"/>
            <a:ext cx="441677" cy="385070"/>
          </a:xfrm>
          <a:prstGeom prst="rect">
            <a:avLst/>
          </a:prstGeom>
        </p:spPr>
      </p:pic>
      <p:pic>
        <p:nvPicPr>
          <p:cNvPr id="52" name="Picture 2" descr="Exemptions Lengthy for Hazmat Placarding | Tank Transport">
            <a:extLst>
              <a:ext uri="{FF2B5EF4-FFF2-40B4-BE49-F238E27FC236}">
                <a16:creationId xmlns:a16="http://schemas.microsoft.com/office/drawing/2014/main" id="{25183788-93BB-2C10-2BE1-B8BF6AAAACFB}"/>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07034" y="7323372"/>
            <a:ext cx="1117517" cy="774754"/>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187592-67A4-BE85-3F02-2AA9179BE45A}"/>
              </a:ext>
            </a:extLst>
          </p:cNvPr>
          <p:cNvSpPr txBox="1"/>
          <p:nvPr/>
        </p:nvSpPr>
        <p:spPr>
          <a:xfrm>
            <a:off x="1969805" y="7223349"/>
            <a:ext cx="4762196" cy="892552"/>
          </a:xfrm>
          <a:prstGeom prst="rect">
            <a:avLst/>
          </a:prstGeom>
          <a:noFill/>
        </p:spPr>
        <p:txBody>
          <a:bodyPr wrap="square" rtlCol="0">
            <a:spAutoFit/>
          </a:bodyPr>
          <a:lstStyle/>
          <a:p>
            <a:r>
              <a:rPr lang="en-US" sz="1400" b="1" dirty="0">
                <a:solidFill>
                  <a:schemeClr val="bg1">
                    <a:lumMod val="75000"/>
                  </a:schemeClr>
                </a:solidFill>
              </a:rPr>
              <a:t>Hazmat Detection | </a:t>
            </a:r>
            <a:r>
              <a:rPr lang="en-US" sz="1400" b="1" dirty="0">
                <a:solidFill>
                  <a:srgbClr val="16DAD5"/>
                </a:solidFill>
              </a:rPr>
              <a:t>Hazardous Materials (HAZMAT)</a:t>
            </a:r>
          </a:p>
          <a:p>
            <a:r>
              <a:rPr lang="en-US" sz="1400" b="1" dirty="0">
                <a:solidFill>
                  <a:srgbClr val="16DAD5"/>
                </a:solidFill>
              </a:rPr>
              <a:t>Sign Detection</a:t>
            </a:r>
          </a:p>
          <a:p>
            <a:pPr marL="285750" marR="0" lvl="0" indent="-285750" fontAlgn="auto">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50000"/>
                  </a:schemeClr>
                </a:solidFill>
              </a:rPr>
              <a:t>In this project, a hazardous materials (HAZMAT) sign dataset was prepared and utilized to train YOLO for creating a hazmat detector.</a:t>
            </a:r>
          </a:p>
        </p:txBody>
      </p:sp>
      <p:pic>
        <p:nvPicPr>
          <p:cNvPr id="65" name="Picture 64">
            <a:extLst>
              <a:ext uri="{FF2B5EF4-FFF2-40B4-BE49-F238E27FC236}">
                <a16:creationId xmlns:a16="http://schemas.microsoft.com/office/drawing/2014/main" id="{64CE72A5-D243-3A4A-7A4F-F6BF83D7C0C1}"/>
              </a:ext>
            </a:extLst>
          </p:cNvPr>
          <p:cNvPicPr>
            <a:picLocks noChangeAspect="1"/>
          </p:cNvPicPr>
          <p:nvPr/>
        </p:nvPicPr>
        <p:blipFill>
          <a:blip r:embed="rId27"/>
          <a:stretch>
            <a:fillRect/>
          </a:stretch>
        </p:blipFill>
        <p:spPr>
          <a:xfrm>
            <a:off x="74288" y="7293936"/>
            <a:ext cx="441677" cy="385070"/>
          </a:xfrm>
          <a:prstGeom prst="rect">
            <a:avLst/>
          </a:prstGeom>
        </p:spPr>
      </p:pic>
      <p:sp>
        <p:nvSpPr>
          <p:cNvPr id="66" name="TextBox 65">
            <a:extLst>
              <a:ext uri="{FF2B5EF4-FFF2-40B4-BE49-F238E27FC236}">
                <a16:creationId xmlns:a16="http://schemas.microsoft.com/office/drawing/2014/main" id="{79DB8519-439E-DCAB-CD0A-A302690F1C73}"/>
              </a:ext>
            </a:extLst>
          </p:cNvPr>
          <p:cNvSpPr txBox="1"/>
          <p:nvPr/>
        </p:nvSpPr>
        <p:spPr>
          <a:xfrm>
            <a:off x="1969805" y="5812569"/>
            <a:ext cx="4762196" cy="1292662"/>
          </a:xfrm>
          <a:prstGeom prst="rect">
            <a:avLst/>
          </a:prstGeom>
          <a:noFill/>
        </p:spPr>
        <p:txBody>
          <a:bodyPr wrap="square" rtlCol="0">
            <a:spAutoFit/>
          </a:bodyPr>
          <a:lstStyle/>
          <a:p>
            <a:r>
              <a:rPr lang="en-US" sz="1400" b="1" dirty="0">
                <a:solidFill>
                  <a:schemeClr val="bg1">
                    <a:lumMod val="75000"/>
                  </a:schemeClr>
                </a:solidFill>
              </a:rPr>
              <a:t>ARAS Deep Learning Framework| </a:t>
            </a:r>
            <a:r>
              <a:rPr lang="en-US" sz="1400" b="1" dirty="0">
                <a:solidFill>
                  <a:srgbClr val="16DAD5"/>
                </a:solidFill>
              </a:rPr>
              <a:t>A Deep </a:t>
            </a:r>
          </a:p>
          <a:p>
            <a:r>
              <a:rPr lang="en-US" sz="1400" b="1" dirty="0">
                <a:solidFill>
                  <a:srgbClr val="16DAD5"/>
                </a:solidFill>
              </a:rPr>
              <a:t>Learning Framework For object detection</a:t>
            </a:r>
          </a:p>
          <a:p>
            <a:pPr marL="285750" indent="-285750">
              <a:buFont typeface="Arial" panose="020B0604020202020204" pitchFamily="34" charset="0"/>
              <a:buChar char="•"/>
            </a:pPr>
            <a:r>
              <a:rPr lang="en-US" sz="1200" dirty="0">
                <a:solidFill>
                  <a:srgbClr val="BFBFBF"/>
                </a:solidFill>
                <a:hlinkClick r:id="rId30">
                  <a:extLst>
                    <a:ext uri="{A12FA001-AC4F-418D-AE19-62706E023703}">
                      <ahyp:hlinkClr xmlns:ahyp="http://schemas.microsoft.com/office/drawing/2018/hyperlinkcolor" val="tx"/>
                    </a:ext>
                  </a:extLst>
                </a:hlinkClick>
              </a:rPr>
              <a:t>https://github.com/msinamsina/ARAS-DeepLearning-FW</a:t>
            </a:r>
            <a:endParaRPr lang="en-US" sz="1200" dirty="0">
              <a:solidFill>
                <a:srgbClr val="BFBFBF"/>
              </a:solidFill>
            </a:endParaRPr>
          </a:p>
          <a:p>
            <a:pPr marL="285750" indent="-285750">
              <a:buFont typeface="Arial" panose="020B0604020202020204" pitchFamily="34" charset="0"/>
              <a:buChar char="•"/>
            </a:pPr>
            <a:r>
              <a:rPr lang="en-US" sz="1200" dirty="0">
                <a:solidFill>
                  <a:schemeClr val="bg1">
                    <a:lumMod val="50000"/>
                  </a:schemeClr>
                </a:solidFill>
              </a:rPr>
              <a:t>In this project, a deep learning framework has been created from scratch for the object detection task, specifically designed for detecting pupils and </a:t>
            </a:r>
            <a:r>
              <a:rPr lang="en-US" sz="1200" dirty="0" err="1">
                <a:solidFill>
                  <a:schemeClr val="bg1">
                    <a:lumMod val="50000"/>
                  </a:schemeClr>
                </a:solidFill>
              </a:rPr>
              <a:t>Capsulorhexis</a:t>
            </a:r>
            <a:r>
              <a:rPr lang="en-US" sz="1200" dirty="0">
                <a:solidFill>
                  <a:schemeClr val="bg1">
                    <a:lumMod val="50000"/>
                  </a:schemeClr>
                </a:solidFill>
              </a:rPr>
              <a:t> surgery instruments.</a:t>
            </a:r>
          </a:p>
        </p:txBody>
      </p:sp>
      <p:pic>
        <p:nvPicPr>
          <p:cNvPr id="4098" name="Picture 2">
            <a:extLst>
              <a:ext uri="{FF2B5EF4-FFF2-40B4-BE49-F238E27FC236}">
                <a16:creationId xmlns:a16="http://schemas.microsoft.com/office/drawing/2014/main" id="{0006AB2E-1D90-8071-7DCA-88B7EC9F84D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05131" y="5805464"/>
            <a:ext cx="1120646" cy="840484"/>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229E162A-0645-2B4B-B8B9-C22B42F07B37}"/>
              </a:ext>
            </a:extLst>
          </p:cNvPr>
          <p:cNvPicPr>
            <a:picLocks noChangeAspect="1"/>
          </p:cNvPicPr>
          <p:nvPr/>
        </p:nvPicPr>
        <p:blipFill>
          <a:blip r:embed="rId28"/>
          <a:stretch>
            <a:fillRect/>
          </a:stretch>
        </p:blipFill>
        <p:spPr>
          <a:xfrm>
            <a:off x="81497" y="5919179"/>
            <a:ext cx="427259" cy="385071"/>
          </a:xfrm>
          <a:prstGeom prst="rect">
            <a:avLst/>
          </a:prstGeom>
        </p:spPr>
      </p:pic>
      <p:grpSp>
        <p:nvGrpSpPr>
          <p:cNvPr id="68" name="Group 67">
            <a:extLst>
              <a:ext uri="{FF2B5EF4-FFF2-40B4-BE49-F238E27FC236}">
                <a16:creationId xmlns:a16="http://schemas.microsoft.com/office/drawing/2014/main" id="{FCA6A40F-C60B-CF83-65AF-08BC90476A4F}"/>
              </a:ext>
            </a:extLst>
          </p:cNvPr>
          <p:cNvGrpSpPr/>
          <p:nvPr/>
        </p:nvGrpSpPr>
        <p:grpSpPr>
          <a:xfrm>
            <a:off x="6201778" y="7309587"/>
            <a:ext cx="426116" cy="231407"/>
            <a:chOff x="6038102" y="8322943"/>
            <a:chExt cx="786205" cy="398119"/>
          </a:xfrm>
        </p:grpSpPr>
        <p:pic>
          <p:nvPicPr>
            <p:cNvPr id="70" name="Picture 8">
              <a:extLst>
                <a:ext uri="{FF2B5EF4-FFF2-40B4-BE49-F238E27FC236}">
                  <a16:creationId xmlns:a16="http://schemas.microsoft.com/office/drawing/2014/main" id="{C8BE696A-5DA1-4292-1ED7-2D15FC02D32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038102" y="8323673"/>
              <a:ext cx="322510" cy="397389"/>
            </a:xfrm>
            <a:prstGeom prst="rect">
              <a:avLst/>
            </a:prstGeom>
            <a:noFill/>
          </p:spPr>
        </p:pic>
        <p:pic>
          <p:nvPicPr>
            <p:cNvPr id="71" name="Picture 52" descr="Download Tensorflow Js PNG Image with No Background - PNGkey.com">
              <a:extLst>
                <a:ext uri="{FF2B5EF4-FFF2-40B4-BE49-F238E27FC236}">
                  <a16:creationId xmlns:a16="http://schemas.microsoft.com/office/drawing/2014/main" id="{E429D78B-9A0C-314A-68D8-B77752881D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36957" y="8322943"/>
              <a:ext cx="387350" cy="32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a:extLst>
              <a:ext uri="{FF2B5EF4-FFF2-40B4-BE49-F238E27FC236}">
                <a16:creationId xmlns:a16="http://schemas.microsoft.com/office/drawing/2014/main" id="{702FC838-C76E-1BC3-56C2-D1615A1508F3}"/>
              </a:ext>
            </a:extLst>
          </p:cNvPr>
          <p:cNvGrpSpPr/>
          <p:nvPr/>
        </p:nvGrpSpPr>
        <p:grpSpPr>
          <a:xfrm>
            <a:off x="5758041" y="5819931"/>
            <a:ext cx="952664" cy="346247"/>
            <a:chOff x="4449513" y="3205946"/>
            <a:chExt cx="1860840" cy="601476"/>
          </a:xfrm>
        </p:grpSpPr>
        <p:pic>
          <p:nvPicPr>
            <p:cNvPr id="73" name="Picture 8">
              <a:extLst>
                <a:ext uri="{FF2B5EF4-FFF2-40B4-BE49-F238E27FC236}">
                  <a16:creationId xmlns:a16="http://schemas.microsoft.com/office/drawing/2014/main" id="{21698519-63A4-5F97-2977-A8DFC78AD00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384271" y="3304514"/>
              <a:ext cx="322510" cy="397388"/>
            </a:xfrm>
            <a:prstGeom prst="rect">
              <a:avLst/>
            </a:prstGeom>
            <a:noFill/>
          </p:spPr>
        </p:pic>
        <p:grpSp>
          <p:nvGrpSpPr>
            <p:cNvPr id="74" name="Group 73">
              <a:extLst>
                <a:ext uri="{FF2B5EF4-FFF2-40B4-BE49-F238E27FC236}">
                  <a16:creationId xmlns:a16="http://schemas.microsoft.com/office/drawing/2014/main" id="{D3235E0C-882C-2DA9-D058-9072F04F6930}"/>
                </a:ext>
              </a:extLst>
            </p:cNvPr>
            <p:cNvGrpSpPr/>
            <p:nvPr/>
          </p:nvGrpSpPr>
          <p:grpSpPr>
            <a:xfrm>
              <a:off x="5728985" y="3205946"/>
              <a:ext cx="581368" cy="601476"/>
              <a:chOff x="5552904" y="6449292"/>
              <a:chExt cx="634129" cy="670216"/>
            </a:xfrm>
          </p:grpSpPr>
          <p:pic>
            <p:nvPicPr>
              <p:cNvPr id="77" name="Picture 46" descr="TensorFlow Bootcamp - OpenCV University">
                <a:extLst>
                  <a:ext uri="{FF2B5EF4-FFF2-40B4-BE49-F238E27FC236}">
                    <a16:creationId xmlns:a16="http://schemas.microsoft.com/office/drawing/2014/main" id="{D06127C6-A118-1C89-8CC5-ADBD0C7A00BB}"/>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46" descr="TensorFlow Bootcamp - OpenCV University">
                <a:extLst>
                  <a:ext uri="{FF2B5EF4-FFF2-40B4-BE49-F238E27FC236}">
                    <a16:creationId xmlns:a16="http://schemas.microsoft.com/office/drawing/2014/main" id="{FF2A23AE-B619-99CE-6C82-8D168AC05C6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50" descr="PyTorch: A Comprehensive Guide to Common Mistakes">
              <a:extLst>
                <a:ext uri="{FF2B5EF4-FFF2-40B4-BE49-F238E27FC236}">
                  <a16:creationId xmlns:a16="http://schemas.microsoft.com/office/drawing/2014/main" id="{595DFF17-65D6-CFB1-A557-5FFCF7FD33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6" name="Picture 52" descr="Download Tensorflow Js PNG Image with No Background - PNGkey.com">
              <a:extLst>
                <a:ext uri="{FF2B5EF4-FFF2-40B4-BE49-F238E27FC236}">
                  <a16:creationId xmlns:a16="http://schemas.microsoft.com/office/drawing/2014/main" id="{4E31A54B-F53B-6E16-C993-072510377B0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2750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5" name="TextBox 3124">
            <a:extLst>
              <a:ext uri="{FF2B5EF4-FFF2-40B4-BE49-F238E27FC236}">
                <a16:creationId xmlns:a16="http://schemas.microsoft.com/office/drawing/2014/main" id="{EA18A7FB-3996-7A5B-98DE-95DD53E7C52D}"/>
              </a:ext>
            </a:extLst>
          </p:cNvPr>
          <p:cNvSpPr txBox="1"/>
          <p:nvPr/>
        </p:nvSpPr>
        <p:spPr>
          <a:xfrm>
            <a:off x="585869" y="533069"/>
            <a:ext cx="6260324" cy="6771084"/>
          </a:xfrm>
          <a:prstGeom prst="rect">
            <a:avLst/>
          </a:prstGeom>
          <a:noFill/>
        </p:spPr>
        <p:txBody>
          <a:bodyPr wrap="square" rtlCol="0">
            <a:spAutoFit/>
          </a:bodyPr>
          <a:lstStyle/>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Freelancer | </a:t>
            </a:r>
            <a:r>
              <a:rPr lang="en-US" sz="1600" kern="0" spc="-60" dirty="0">
                <a:solidFill>
                  <a:srgbClr val="16DAD5"/>
                </a:solidFill>
                <a:latin typeface="Calibri Light" panose="020F0302020204030204" pitchFamily="34" charset="0"/>
                <a:cs typeface="Calibri Light" panose="020F0302020204030204" pitchFamily="34" charset="0"/>
              </a:rPr>
              <a:t>Self Employed</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Expert</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Full-Stack Developer</a:t>
            </a:r>
          </a:p>
          <a:p>
            <a:pPr marL="0" marR="0" lvl="0" indent="0" algn="l" defTabSz="4572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2023-Now</a:t>
            </a:r>
            <a:endParaRPr lang="en-US" sz="14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Computer Vision Researcher |</a:t>
            </a:r>
            <a:r>
              <a:rPr lang="en-US" sz="1600" kern="0" spc="-60" dirty="0">
                <a:solidFill>
                  <a:schemeClr val="bg1">
                    <a:lumMod val="75000"/>
                  </a:schemeClr>
                </a:solidFill>
                <a:latin typeface="Calibri Light" panose="020F0302020204030204" pitchFamily="34" charset="0"/>
                <a:cs typeface="Calibri Light" panose="020F0302020204030204" pitchFamily="34" charset="0"/>
              </a:rPr>
              <a:t> </a:t>
            </a:r>
            <a:r>
              <a:rPr lang="en-US" sz="1600" kern="0" spc="-60" dirty="0">
                <a:solidFill>
                  <a:srgbClr val="16DAD5"/>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ARAS</a:t>
            </a:r>
            <a:r>
              <a:rPr lang="en-US" sz="1600" kern="0" spc="-60" dirty="0">
                <a:solidFill>
                  <a:srgbClr val="0563C1"/>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 </a:t>
            </a:r>
            <a:r>
              <a:rPr lang="en-US" sz="1600" kern="0" spc="-60" dirty="0">
                <a:solidFill>
                  <a:srgbClr val="16DAD5"/>
                </a:solidFill>
                <a:latin typeface="Calibri Light" panose="020F0302020204030204" pitchFamily="34" charset="0"/>
                <a:cs typeface="Calibri Light" panose="020F0302020204030204" pitchFamily="34" charset="0"/>
              </a:rPr>
              <a:t>Laboratory</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Researcher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Machine Learning Researcher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a:t>
            </a: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2018-2023</a:t>
            </a: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Full Stack Developer |</a:t>
            </a:r>
            <a:r>
              <a:rPr lang="en-US" sz="1600" kern="0" spc="-60" dirty="0">
                <a:solidFill>
                  <a:schemeClr val="bg1">
                    <a:lumMod val="75000"/>
                  </a:schemeClr>
                </a:solidFill>
                <a:latin typeface="Calibri Light" panose="020F0302020204030204" pitchFamily="34" charset="0"/>
                <a:cs typeface="Calibri Light" panose="020F0302020204030204" pitchFamily="34" charset="0"/>
              </a:rPr>
              <a:t> </a:t>
            </a:r>
            <a:r>
              <a:rPr lang="en-US" sz="1600" kern="0" spc="-60" dirty="0">
                <a:solidFill>
                  <a:srgbClr val="16DAD5"/>
                </a:solidFill>
                <a:latin typeface="Calibri Light" panose="020F0302020204030204" pitchFamily="34" charset="0"/>
                <a:cs typeface="Calibri Light" panose="020F0302020204030204" pitchFamily="34" charset="0"/>
              </a:rPr>
              <a:t>IT Team of </a:t>
            </a:r>
            <a:r>
              <a:rPr lang="en-US" sz="1600" kern="0" spc="-60" dirty="0">
                <a:solidFill>
                  <a:srgbClr val="16DAD5"/>
                </a:solidFill>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ICRoM</a:t>
            </a:r>
            <a:r>
              <a:rPr lang="en-US" sz="1600" kern="0" spc="-60" dirty="0">
                <a:solidFill>
                  <a:srgbClr val="16DAD5"/>
                </a:solidFill>
                <a:latin typeface="Calibri Light" panose="020F0302020204030204" pitchFamily="34" charset="0"/>
                <a:cs typeface="Calibri Light" panose="020F0302020204030204" pitchFamily="34" charset="0"/>
              </a:rPr>
              <a:t> Conference</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Full-Stack Developer</a:t>
            </a: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2018-2023</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COO and Software-Hardware designer | </a:t>
            </a:r>
            <a:r>
              <a:rPr lang="en-US" sz="1600" kern="0" spc="-60" dirty="0">
                <a:solidFill>
                  <a:srgbClr val="16DAD5"/>
                </a:solidFill>
                <a:latin typeface="Calibri Light" panose="020F0302020204030204" pitchFamily="34" charset="0"/>
                <a:cs typeface="Calibri Light" panose="020F0302020204030204" pitchFamily="34" charset="0"/>
              </a:rPr>
              <a:t>Rahbin Sanat Nasir Company</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Chief Operating Officer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Human Resources Management</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Software-Hardware Designer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Expert</a:t>
            </a: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2022-2023</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hardware developer | </a:t>
            </a:r>
            <a:r>
              <a:rPr lang="en-US" sz="1600" kern="0" spc="-60" dirty="0">
                <a:solidFill>
                  <a:srgbClr val="16DAD5"/>
                </a:solidFill>
                <a:latin typeface="Calibri Light" panose="020F0302020204030204" pitchFamily="34" charset="0"/>
                <a:cs typeface="Calibri Light" panose="020F0302020204030204" pitchFamily="34" charset="0"/>
              </a:rPr>
              <a:t>Ride-On company</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Digital Electronics Engineer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Embedded Systems Developer</a:t>
            </a:r>
            <a:endParaRPr lang="en-US" sz="1400" kern="0" spc="-60" dirty="0">
              <a:solidFill>
                <a:schemeClr val="bg1">
                  <a:lumMod val="50000"/>
                </a:schemeClr>
              </a:solidFill>
              <a:latin typeface="Calibri Light" panose="020F0302020204030204" pitchFamily="34" charset="0"/>
              <a:cs typeface="Calibri Light" panose="020F0302020204030204" pitchFamily="34" charset="0"/>
            </a:endParaRP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2017-2018</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r>
              <a:rPr lang="en-US" sz="1600" b="1" kern="0" spc="-60" dirty="0">
                <a:solidFill>
                  <a:schemeClr val="bg1">
                    <a:lumMod val="75000"/>
                  </a:schemeClr>
                </a:solidFill>
                <a:latin typeface="Calibri Light" panose="020F0302020204030204" pitchFamily="34" charset="0"/>
                <a:cs typeface="Calibri Light" panose="020F0302020204030204" pitchFamily="34" charset="0"/>
              </a:rPr>
              <a:t>Team Leader, Software-Hardware developer | </a:t>
            </a:r>
            <a:r>
              <a:rPr lang="en-US" sz="1600" kern="0" spc="-60" dirty="0">
                <a:solidFill>
                  <a:srgbClr val="16DAD5"/>
                </a:solidFill>
                <a:latin typeface="Calibri Light" panose="020F0302020204030204" pitchFamily="34" charset="0"/>
                <a:cs typeface="Calibri Light" panose="020F0302020204030204" pitchFamily="34" charset="0"/>
              </a:rPr>
              <a:t>KN2C Robotic Team</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Human Resources Management</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Digital Electronics Engineer and Embedded Systems Developer</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 and Desktop Application Designer </a:t>
            </a:r>
          </a:p>
          <a:p>
            <a:pPr marL="285750" indent="-285750">
              <a:buFont typeface="Arial" panose="020B0604020202020204" pitchFamily="34" charset="0"/>
              <a:buChar char="•"/>
            </a:pPr>
            <a:r>
              <a:rPr lang="en-US" sz="1200" kern="0" spc="-60" dirty="0">
                <a:solidFill>
                  <a:schemeClr val="bg1">
                    <a:lumMod val="50000"/>
                  </a:schemeClr>
                </a:solidFill>
                <a:latin typeface="Calibri Light" panose="020F0302020204030204" pitchFamily="34" charset="0"/>
                <a:cs typeface="Calibri Light" panose="020F0302020204030204" pitchFamily="34" charset="0"/>
              </a:rPr>
              <a:t>Junior computer vision engineer</a:t>
            </a:r>
            <a:endParaRPr lang="en-US" sz="1200" kern="0" spc="-60" dirty="0">
              <a:solidFill>
                <a:srgbClr val="16DAD5"/>
              </a:solidFill>
              <a:latin typeface="Calibri Light" panose="020F0302020204030204" pitchFamily="34" charset="0"/>
              <a:cs typeface="Calibri Light" panose="020F0302020204030204" pitchFamily="34" charset="0"/>
            </a:endParaRPr>
          </a:p>
          <a:p>
            <a:pPr>
              <a:spcAft>
                <a:spcPts val="1200"/>
              </a:spcAft>
            </a:pPr>
            <a:r>
              <a:rPr lang="en-US" sz="1200" kern="0" spc="-60" dirty="0">
                <a:solidFill>
                  <a:schemeClr val="bg1">
                    <a:lumMod val="50000"/>
                  </a:schemeClr>
                </a:solidFill>
                <a:latin typeface="Calibri Light" panose="020F0302020204030204" pitchFamily="34" charset="0"/>
                <a:cs typeface="Calibri Light" panose="020F0302020204030204" pitchFamily="34" charset="0"/>
              </a:rPr>
              <a:t>2014-2018</a:t>
            </a:r>
          </a:p>
        </p:txBody>
      </p:sp>
      <p:sp>
        <p:nvSpPr>
          <p:cNvPr id="2" name="Teardrop 1">
            <a:extLst>
              <a:ext uri="{FF2B5EF4-FFF2-40B4-BE49-F238E27FC236}">
                <a16:creationId xmlns:a16="http://schemas.microsoft.com/office/drawing/2014/main" id="{21EE1B2A-D632-A183-1B86-99940D190E69}"/>
              </a:ext>
            </a:extLst>
          </p:cNvPr>
          <p:cNvSpPr/>
          <p:nvPr/>
        </p:nvSpPr>
        <p:spPr>
          <a:xfrm flipV="1">
            <a:off x="5078219" y="-1747776"/>
            <a:ext cx="45719" cy="46715"/>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AA070DDB-EE9E-6978-AEC6-F19ACFA8DA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4905" y="223288"/>
            <a:ext cx="205154" cy="164123"/>
          </a:xfrm>
          <a:prstGeom prst="rect">
            <a:avLst/>
          </a:prstGeom>
        </p:spPr>
      </p:pic>
      <p:cxnSp>
        <p:nvCxnSpPr>
          <p:cNvPr id="5" name="Straight Connector 4">
            <a:extLst>
              <a:ext uri="{FF2B5EF4-FFF2-40B4-BE49-F238E27FC236}">
                <a16:creationId xmlns:a16="http://schemas.microsoft.com/office/drawing/2014/main" id="{0133D799-F7C2-8050-E8F2-71F54EC6E767}"/>
              </a:ext>
            </a:extLst>
          </p:cNvPr>
          <p:cNvCxnSpPr>
            <a:cxnSpLocks/>
          </p:cNvCxnSpPr>
          <p:nvPr/>
        </p:nvCxnSpPr>
        <p:spPr>
          <a:xfrm>
            <a:off x="407510" y="493278"/>
            <a:ext cx="62216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1F5C09-FE45-A9F8-70DB-A8D903F704F1}"/>
              </a:ext>
            </a:extLst>
          </p:cNvPr>
          <p:cNvSpPr txBox="1"/>
          <p:nvPr/>
        </p:nvSpPr>
        <p:spPr>
          <a:xfrm>
            <a:off x="596381" y="120349"/>
            <a:ext cx="1448555" cy="369332"/>
          </a:xfrm>
          <a:prstGeom prst="rect">
            <a:avLst/>
          </a:prstGeom>
          <a:noFill/>
        </p:spPr>
        <p:txBody>
          <a:bodyPr wrap="square" rtlCol="0">
            <a:spAutoFit/>
          </a:bodyPr>
          <a:lstStyle/>
          <a:p>
            <a:r>
              <a:rPr lang="en-US" dirty="0">
                <a:solidFill>
                  <a:srgbClr val="16DAD5"/>
                </a:solidFill>
              </a:rPr>
              <a:t>EXPERINCES</a:t>
            </a:r>
          </a:p>
        </p:txBody>
      </p:sp>
      <p:pic>
        <p:nvPicPr>
          <p:cNvPr id="3120" name="Picture 3119">
            <a:extLst>
              <a:ext uri="{FF2B5EF4-FFF2-40B4-BE49-F238E27FC236}">
                <a16:creationId xmlns:a16="http://schemas.microsoft.com/office/drawing/2014/main" id="{3AA99953-FB2E-9D17-73D4-340ED9CB98EF}"/>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rcRect/>
          <a:stretch>
            <a:fillRect/>
          </a:stretch>
        </p:blipFill>
        <p:spPr bwMode="auto">
          <a:xfrm>
            <a:off x="7158580" y="2117982"/>
            <a:ext cx="880253" cy="444922"/>
          </a:xfrm>
          <a:prstGeom prst="rect">
            <a:avLst/>
          </a:prstGeom>
          <a:noFill/>
          <a:effectLst>
            <a:softEdge rad="0"/>
          </a:effectLst>
        </p:spPr>
      </p:pic>
      <p:pic>
        <p:nvPicPr>
          <p:cNvPr id="3121" name="Picture 3120">
            <a:extLst>
              <a:ext uri="{FF2B5EF4-FFF2-40B4-BE49-F238E27FC236}">
                <a16:creationId xmlns:a16="http://schemas.microsoft.com/office/drawing/2014/main" id="{132C7216-E4A2-A943-F4DD-700740B569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3829" y="3521144"/>
            <a:ext cx="565004" cy="235068"/>
          </a:xfrm>
          <a:prstGeom prst="rect">
            <a:avLst/>
          </a:prstGeom>
          <a:noFill/>
          <a:ln>
            <a:noFill/>
          </a:ln>
        </p:spPr>
      </p:pic>
      <p:pic>
        <p:nvPicPr>
          <p:cNvPr id="3122" name="Picture 3121">
            <a:extLst>
              <a:ext uri="{FF2B5EF4-FFF2-40B4-BE49-F238E27FC236}">
                <a16:creationId xmlns:a16="http://schemas.microsoft.com/office/drawing/2014/main" id="{38C8E6F1-B507-3EBA-C1C0-B008C7CB9C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0135" y="4676848"/>
            <a:ext cx="298698" cy="325146"/>
          </a:xfrm>
          <a:prstGeom prst="rect">
            <a:avLst/>
          </a:prstGeom>
          <a:noFill/>
        </p:spPr>
      </p:pic>
      <p:pic>
        <p:nvPicPr>
          <p:cNvPr id="3123" name="Picture 3122" descr="2KfYudi22KfZiiDYrdmC2YjZgtmKIC0g2LXZhtin2YrYuSDYp9ix2KrYqNin2LfZiiDYsdin2YrYr9in2YY=">
            <a:extLst>
              <a:ext uri="{FF2B5EF4-FFF2-40B4-BE49-F238E27FC236}">
                <a16:creationId xmlns:a16="http://schemas.microsoft.com/office/drawing/2014/main" id="{9429640F-DB73-674F-1029-F9E46C48458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414" t="1" r="-1704" b="214"/>
          <a:stretch/>
        </p:blipFill>
        <p:spPr bwMode="auto">
          <a:xfrm>
            <a:off x="7486349" y="6403789"/>
            <a:ext cx="552484" cy="367767"/>
          </a:xfrm>
          <a:prstGeom prst="rect">
            <a:avLst/>
          </a:prstGeom>
          <a:noFill/>
        </p:spPr>
      </p:pic>
      <p:pic>
        <p:nvPicPr>
          <p:cNvPr id="3124" name="Picture 3123" descr="KN2C Robotic Team">
            <a:extLst>
              <a:ext uri="{FF2B5EF4-FFF2-40B4-BE49-F238E27FC236}">
                <a16:creationId xmlns:a16="http://schemas.microsoft.com/office/drawing/2014/main" id="{46E5E762-E4F4-A2E5-6AB0-35DD8B31B6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72928" y="7477819"/>
            <a:ext cx="565905" cy="23329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elf employed - Free computer icons">
            <a:extLst>
              <a:ext uri="{FF2B5EF4-FFF2-40B4-BE49-F238E27FC236}">
                <a16:creationId xmlns:a16="http://schemas.microsoft.com/office/drawing/2014/main" id="{6ADE384D-231F-E92D-D57F-D7F68A4DFE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61859" y="785901"/>
            <a:ext cx="576974" cy="576974"/>
          </a:xfrm>
          <a:prstGeom prst="rect">
            <a:avLst/>
          </a:prstGeom>
          <a:noFill/>
          <a:extLst>
            <a:ext uri="{909E8E84-426E-40DD-AFC4-6F175D3DCCD1}">
              <a14:hiddenFill xmlns:a14="http://schemas.microsoft.com/office/drawing/2010/main">
                <a:solidFill>
                  <a:srgbClr val="FFFFFF"/>
                </a:solidFill>
              </a14:hiddenFill>
            </a:ext>
          </a:extLst>
        </p:spPr>
      </p:pic>
      <p:sp>
        <p:nvSpPr>
          <p:cNvPr id="2048" name="Teardrop 2047">
            <a:extLst>
              <a:ext uri="{FF2B5EF4-FFF2-40B4-BE49-F238E27FC236}">
                <a16:creationId xmlns:a16="http://schemas.microsoft.com/office/drawing/2014/main" id="{ADECF60D-639F-7424-95CA-1CC3FCACF6D9}"/>
              </a:ext>
            </a:extLst>
          </p:cNvPr>
          <p:cNvSpPr/>
          <p:nvPr/>
        </p:nvSpPr>
        <p:spPr>
          <a:xfrm flipV="1">
            <a:off x="132138" y="163893"/>
            <a:ext cx="374283" cy="382829"/>
          </a:xfrm>
          <a:prstGeom prst="teardrop">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pic>
        <p:nvPicPr>
          <p:cNvPr id="2049" name="Graphic 2048">
            <a:extLst>
              <a:ext uri="{FF2B5EF4-FFF2-40B4-BE49-F238E27FC236}">
                <a16:creationId xmlns:a16="http://schemas.microsoft.com/office/drawing/2014/main" id="{78D60EF7-B3EB-087C-8589-2E13500294D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84905" y="220933"/>
            <a:ext cx="268748" cy="268748"/>
          </a:xfrm>
          <a:prstGeom prst="rect">
            <a:avLst/>
          </a:prstGeom>
        </p:spPr>
      </p:pic>
      <p:cxnSp>
        <p:nvCxnSpPr>
          <p:cNvPr id="2051" name="Straight Connector 2050">
            <a:extLst>
              <a:ext uri="{FF2B5EF4-FFF2-40B4-BE49-F238E27FC236}">
                <a16:creationId xmlns:a16="http://schemas.microsoft.com/office/drawing/2014/main" id="{7E381B3F-BC64-9D69-9C70-023D1391B589}"/>
              </a:ext>
            </a:extLst>
          </p:cNvPr>
          <p:cNvCxnSpPr>
            <a:cxnSpLocks/>
          </p:cNvCxnSpPr>
          <p:nvPr/>
        </p:nvCxnSpPr>
        <p:spPr>
          <a:xfrm flipV="1">
            <a:off x="418634" y="7588990"/>
            <a:ext cx="6247565" cy="323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53" name="Teardrop 2052">
            <a:extLst>
              <a:ext uri="{FF2B5EF4-FFF2-40B4-BE49-F238E27FC236}">
                <a16:creationId xmlns:a16="http://schemas.microsoft.com/office/drawing/2014/main" id="{26821C50-DE07-BC35-884D-A7E61FD29227}"/>
              </a:ext>
            </a:extLst>
          </p:cNvPr>
          <p:cNvSpPr/>
          <p:nvPr/>
        </p:nvSpPr>
        <p:spPr>
          <a:xfrm flipV="1">
            <a:off x="100110" y="7238714"/>
            <a:ext cx="381000" cy="394854"/>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sp>
        <p:nvSpPr>
          <p:cNvPr id="2055" name="TextBox 2054">
            <a:extLst>
              <a:ext uri="{FF2B5EF4-FFF2-40B4-BE49-F238E27FC236}">
                <a16:creationId xmlns:a16="http://schemas.microsoft.com/office/drawing/2014/main" id="{1EE017E2-C603-1F6B-2AF9-435EE2228710}"/>
              </a:ext>
            </a:extLst>
          </p:cNvPr>
          <p:cNvSpPr txBox="1"/>
          <p:nvPr/>
        </p:nvSpPr>
        <p:spPr>
          <a:xfrm>
            <a:off x="596381" y="7241214"/>
            <a:ext cx="4468777" cy="369332"/>
          </a:xfrm>
          <a:prstGeom prst="rect">
            <a:avLst/>
          </a:prstGeom>
          <a:noFill/>
        </p:spPr>
        <p:txBody>
          <a:bodyPr wrap="square" rtlCol="0">
            <a:spAutoFit/>
          </a:bodyPr>
          <a:lstStyle/>
          <a:p>
            <a:r>
              <a:rPr lang="en-US" dirty="0">
                <a:solidFill>
                  <a:srgbClr val="16DAD5"/>
                </a:solidFill>
              </a:rPr>
              <a:t>ACHIVMENTS AND HONOR</a:t>
            </a:r>
          </a:p>
        </p:txBody>
      </p:sp>
      <p:sp>
        <p:nvSpPr>
          <p:cNvPr id="2057" name="TextBox 2056">
            <a:extLst>
              <a:ext uri="{FF2B5EF4-FFF2-40B4-BE49-F238E27FC236}">
                <a16:creationId xmlns:a16="http://schemas.microsoft.com/office/drawing/2014/main" id="{779E7170-38EC-9599-C812-E1B4EB47CCA6}"/>
              </a:ext>
            </a:extLst>
          </p:cNvPr>
          <p:cNvSpPr txBox="1"/>
          <p:nvPr/>
        </p:nvSpPr>
        <p:spPr>
          <a:xfrm>
            <a:off x="267276" y="7642708"/>
            <a:ext cx="6535301" cy="2154436"/>
          </a:xfrm>
          <a:prstGeom prst="rect">
            <a:avLst/>
          </a:prstGeom>
          <a:noFill/>
        </p:spPr>
        <p:txBody>
          <a:bodyPr wrap="square" rtlCol="0">
            <a:spAutoFit/>
          </a:bodyPr>
          <a:lstStyle/>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Top Rank (Second Place) | </a:t>
            </a:r>
            <a:r>
              <a:rPr lang="en-US" sz="1400" dirty="0">
                <a:solidFill>
                  <a:srgbClr val="16DAD5"/>
                </a:solidFill>
                <a:latin typeface="Calibri Light" panose="020F0302020204030204" pitchFamily="34" charset="0"/>
                <a:cs typeface="Calibri Light" panose="020F0302020204030204" pitchFamily="34" charset="0"/>
              </a:rPr>
              <a:t>In the undergraduate Level (M. Sc)                                 </a:t>
            </a:r>
            <a:r>
              <a:rPr lang="en-US" sz="1100" dirty="0">
                <a:solidFill>
                  <a:schemeClr val="bg1">
                    <a:lumMod val="50000"/>
                  </a:schemeClr>
                </a:solidFill>
                <a:latin typeface="Calibri Light" panose="020F0302020204030204" pitchFamily="34" charset="0"/>
                <a:cs typeface="Calibri Light" panose="020F0302020204030204" pitchFamily="34" charset="0"/>
              </a:rPr>
              <a:t>2023</a:t>
            </a:r>
          </a:p>
          <a:p>
            <a:pPr marL="285750" indent="-285750">
              <a:spcAft>
                <a:spcPts val="1200"/>
              </a:spcAft>
              <a:buClr>
                <a:schemeClr val="tx1"/>
              </a:buClr>
              <a:buFont typeface="Wingdings" panose="05000000000000000000" pitchFamily="2" charset="2"/>
              <a:buChar char="Ø"/>
            </a:pPr>
            <a:r>
              <a:rPr lang="en-US" sz="1400" b="1" dirty="0">
                <a:solidFill>
                  <a:srgbClr val="BFBFBF"/>
                </a:solidFill>
                <a:latin typeface="Calibri Light" panose="020F0302020204030204" pitchFamily="34" charset="0"/>
                <a:cs typeface="Calibri Light" panose="020F0302020204030204" pitchFamily="34" charset="0"/>
              </a:rPr>
              <a:t>IEEE Reviewer |  </a:t>
            </a:r>
            <a:r>
              <a:rPr lang="en-US" sz="1400" dirty="0">
                <a:solidFill>
                  <a:srgbClr val="16DAD5"/>
                </a:solidFill>
                <a:latin typeface="Calibri Light" panose="020F0302020204030204" pitchFamily="34" charset="0"/>
                <a:cs typeface="Calibri Light" panose="020F0302020204030204" pitchFamily="34" charset="0"/>
              </a:rPr>
              <a:t>Review in IEEE Transactions on Medical Robotics and </a:t>
            </a:r>
            <a:r>
              <a:rPr lang="en-US" sz="1400">
                <a:solidFill>
                  <a:srgbClr val="16DAD5"/>
                </a:solidFill>
                <a:latin typeface="Calibri Light" panose="020F0302020204030204" pitchFamily="34" charset="0"/>
                <a:cs typeface="Calibri Light" panose="020F0302020204030204" pitchFamily="34" charset="0"/>
              </a:rPr>
              <a:t>Bionics    </a:t>
            </a:r>
            <a:r>
              <a:rPr kumimoji="0" lang="en-US" sz="1100" b="0" i="0" u="none" strike="noStrike" kern="1200" cap="none" spc="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2023</a:t>
            </a:r>
            <a:endParaRPr lang="en-US" sz="1400" dirty="0">
              <a:solidFill>
                <a:srgbClr val="16DAD5"/>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Third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RoboCup Asia-pacific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2018</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Third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Iran Open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2017, 2018</a:t>
            </a: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Second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ICRoM Creative Exhibition                                                                    </a:t>
            </a:r>
            <a:r>
              <a:rPr lang="en-US" sz="1100" dirty="0">
                <a:solidFill>
                  <a:schemeClr val="bg1">
                    <a:lumMod val="50000"/>
                  </a:schemeClr>
                </a:solidFill>
                <a:latin typeface="Calibri Light" panose="020F0302020204030204" pitchFamily="34" charset="0"/>
                <a:cs typeface="Calibri Light" panose="020F0302020204030204" pitchFamily="34" charset="0"/>
              </a:rPr>
              <a:t>2016</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solidFill>
                  <a:schemeClr val="bg1">
                    <a:lumMod val="75000"/>
                  </a:schemeClr>
                </a:solidFill>
                <a:latin typeface="Calibri Light" panose="020F0302020204030204" pitchFamily="34" charset="0"/>
                <a:cs typeface="Calibri Light" panose="020F0302020204030204" pitchFamily="34" charset="0"/>
              </a:rPr>
              <a:t>Fifth place </a:t>
            </a:r>
            <a:r>
              <a:rPr lang="en-US" sz="1400" dirty="0">
                <a:solidFill>
                  <a:schemeClr val="bg1">
                    <a:lumMod val="7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RoboCup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2017</a:t>
            </a:r>
            <a:endParaRPr lang="en-US" sz="1400"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2059" name="Graphic 2058">
            <a:extLst>
              <a:ext uri="{FF2B5EF4-FFF2-40B4-BE49-F238E27FC236}">
                <a16:creationId xmlns:a16="http://schemas.microsoft.com/office/drawing/2014/main" id="{EE8055CB-D08C-BAF6-4916-0E05F985A0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9558" y="7342375"/>
            <a:ext cx="219017" cy="194682"/>
          </a:xfrm>
          <a:prstGeom prst="rect">
            <a:avLst/>
          </a:prstGeom>
        </p:spPr>
      </p:pic>
    </p:spTree>
    <p:extLst>
      <p:ext uri="{BB962C8B-B14F-4D97-AF65-F5344CB8AC3E}">
        <p14:creationId xmlns:p14="http://schemas.microsoft.com/office/powerpoint/2010/main" val="1108527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DDEDC33D-6403-C148-44B0-C670E5B04009}"/>
              </a:ext>
            </a:extLst>
          </p:cNvPr>
          <p:cNvSpPr txBox="1"/>
          <p:nvPr/>
        </p:nvSpPr>
        <p:spPr>
          <a:xfrm>
            <a:off x="283851" y="672658"/>
            <a:ext cx="6574149" cy="4893647"/>
          </a:xfrm>
          <a:prstGeom prst="rect">
            <a:avLst/>
          </a:prstGeom>
          <a:noFill/>
        </p:spPr>
        <p:txBody>
          <a:bodyPr wrap="square">
            <a:spAutoFit/>
          </a:bodyPr>
          <a:lstStyle/>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ARAS-Farabi Experimental Framework for Skill Assessment in Capsulorhexis Surgery</a:t>
            </a:r>
            <a:r>
              <a:rPr lang="en-US" sz="1600" b="1"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https://ieeexplore.ieee.org/document/9663494/</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This article proposes a new dataset for </a:t>
            </a:r>
            <a:r>
              <a:rPr lang="en-US" sz="1400" dirty="0" err="1">
                <a:solidFill>
                  <a:schemeClr val="bg1">
                    <a:lumMod val="50000"/>
                  </a:schemeClr>
                </a:solidFill>
                <a:latin typeface="Calibri Light" panose="020F0302020204030204" pitchFamily="34" charset="0"/>
                <a:cs typeface="Calibri Light" panose="020F0302020204030204" pitchFamily="34" charset="0"/>
              </a:rPr>
              <a:t>Capsulorhexis</a:t>
            </a:r>
            <a:r>
              <a:rPr lang="en-US" sz="1400" dirty="0">
                <a:solidFill>
                  <a:schemeClr val="bg1">
                    <a:lumMod val="50000"/>
                  </a:schemeClr>
                </a:solidFill>
                <a:latin typeface="Calibri Light" panose="020F0302020204030204" pitchFamily="34" charset="0"/>
                <a:cs typeface="Calibri Light" panose="020F0302020204030204" pitchFamily="34" charset="0"/>
              </a:rPr>
              <a:t> Surgery and introduces a new deep learning framework.</a:t>
            </a: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Surgical Instrument Tracking for </a:t>
            </a:r>
            <a:r>
              <a:rPr lang="en-US" sz="1400" b="1" dirty="0" err="1">
                <a:solidFill>
                  <a:schemeClr val="bg1">
                    <a:lumMod val="85000"/>
                  </a:schemeClr>
                </a:solidFill>
                <a:latin typeface="Calibri Light" panose="020F0302020204030204" pitchFamily="34" charset="0"/>
                <a:cs typeface="Calibri Light" panose="020F0302020204030204" pitchFamily="34" charset="0"/>
              </a:rPr>
              <a:t>Capsulorhexis</a:t>
            </a:r>
            <a:r>
              <a:rPr lang="en-US" sz="1400" b="1" dirty="0">
                <a:solidFill>
                  <a:schemeClr val="bg1">
                    <a:lumMod val="85000"/>
                  </a:schemeClr>
                </a:solidFill>
                <a:latin typeface="Calibri Light" panose="020F0302020204030204" pitchFamily="34" charset="0"/>
                <a:cs typeface="Calibri Light" panose="020F0302020204030204" pitchFamily="34" charset="0"/>
              </a:rPr>
              <a:t> Eye Surgery Based on Siamese Networks </a:t>
            </a:r>
            <a:r>
              <a:rPr lang="en-US" sz="1400" dirty="0">
                <a:solidFill>
                  <a:srgbClr val="16DAD5"/>
                </a:solidFill>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https://ieeexplore.ieee.org/document/10025355/</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Surgical instrument tracking is a challenging task that can be used for evaluating surgeon performance. This paper presents a new method for tracking surgical instruments during </a:t>
            </a:r>
            <a:r>
              <a:rPr lang="en-US" sz="1400" dirty="0" err="1">
                <a:solidFill>
                  <a:schemeClr val="bg1">
                    <a:lumMod val="50000"/>
                  </a:schemeClr>
                </a:solidFill>
                <a:latin typeface="Calibri Light" panose="020F0302020204030204" pitchFamily="34" charset="0"/>
                <a:cs typeface="Calibri Light" panose="020F0302020204030204" pitchFamily="34" charset="0"/>
              </a:rPr>
              <a:t>Capsulorhexis</a:t>
            </a:r>
            <a:r>
              <a:rPr lang="en-US" sz="1400" dirty="0">
                <a:solidFill>
                  <a:schemeClr val="bg1">
                    <a:lumMod val="50000"/>
                  </a:schemeClr>
                </a:solidFill>
                <a:latin typeface="Calibri Light" panose="020F0302020204030204" pitchFamily="34" charset="0"/>
                <a:cs typeface="Calibri Light" panose="020F0302020204030204" pitchFamily="34" charset="0"/>
              </a:rPr>
              <a:t> Surgery.</a:t>
            </a: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Closed-form Inverse kinematics Equations of a Robotic Finger Mechanism</a:t>
            </a:r>
            <a:r>
              <a:rPr lang="en-US" sz="1600" b="1"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https://ieeexplore.ieee.org/document/9663448</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Obtaining closed-form inverse kinematics equations for serial arms with arbitrary structures is a challenging task. However, this article proposes closed-form inverse kinematics equations that can be used for a large group of serial robots with fewer than 5 links.</a:t>
            </a:r>
          </a:p>
          <a:p>
            <a:pPr marL="285750" indent="-285750">
              <a:spcAft>
                <a:spcPts val="1200"/>
              </a:spcAft>
              <a:buClr>
                <a:schemeClr val="tx1"/>
              </a:buClr>
              <a:buSzPct val="100000"/>
              <a:buFont typeface="Wingdings" panose="05000000000000000000" pitchFamily="2" charset="2"/>
              <a:buChar char="Ø"/>
            </a:pPr>
            <a:r>
              <a:rPr lang="en-US" sz="1400" b="1" dirty="0" err="1">
                <a:solidFill>
                  <a:schemeClr val="bg1">
                    <a:lumMod val="85000"/>
                  </a:schemeClr>
                </a:solidFill>
                <a:latin typeface="Calibri Light" panose="020F0302020204030204" pitchFamily="34" charset="0"/>
                <a:cs typeface="Calibri Light" panose="020F0302020204030204" pitchFamily="34" charset="0"/>
              </a:rPr>
              <a:t>RoboCup</a:t>
            </a:r>
            <a:r>
              <a:rPr lang="en-US" sz="1400" b="1" dirty="0">
                <a:solidFill>
                  <a:schemeClr val="bg1">
                    <a:lumMod val="85000"/>
                  </a:schemeClr>
                </a:solidFill>
                <a:latin typeface="Calibri Light" panose="020F0302020204030204" pitchFamily="34" charset="0"/>
                <a:cs typeface="Calibri Light" panose="020F0302020204030204" pitchFamily="34" charset="0"/>
              </a:rPr>
              <a:t> rescue 2017 team description paper KN2C </a:t>
            </a:r>
            <a:br>
              <a:rPr lang="en-US" sz="1200" dirty="0">
                <a:solidFill>
                  <a:schemeClr val="bg1">
                    <a:lumMod val="85000"/>
                  </a:schemeClr>
                </a:solidFill>
                <a:latin typeface="Calibri Light" panose="020F0302020204030204" pitchFamily="34" charset="0"/>
                <a:cs typeface="Calibri Light" panose="020F0302020204030204" pitchFamily="34" charset="0"/>
              </a:rPr>
            </a:br>
            <a:r>
              <a:rPr lang="en-US" sz="1200" dirty="0">
                <a:solidFill>
                  <a:srgbClr val="16DAD5"/>
                </a:solidFill>
                <a:latin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https://robocup-rescue.github.io/team_description_papers/2017/Champ2017_Iran_KN2C.pdf</a:t>
            </a:r>
            <a:br>
              <a:rPr lang="en-US" sz="16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This article introduces a UGV Robot designed with a focus on minimizing reliance on prebuilt parts (both electrical and mechanical) and reducing the total cost, not only for robotic competitions but also with the goal of later global use in rescue missions.</a:t>
            </a:r>
            <a:endParaRPr lang="en-US" sz="1200" dirty="0">
              <a:solidFill>
                <a:schemeClr val="bg1">
                  <a:lumMod val="50000"/>
                </a:schemeClr>
              </a:solidFill>
              <a:latin typeface="Calibri Light" panose="020F0302020204030204" pitchFamily="34" charset="0"/>
              <a:cs typeface="Calibri Light" panose="020F0302020204030204" pitchFamily="34" charset="0"/>
            </a:endParaRPr>
          </a:p>
        </p:txBody>
      </p:sp>
      <p:cxnSp>
        <p:nvCxnSpPr>
          <p:cNvPr id="18" name="Straight Connector 17">
            <a:extLst>
              <a:ext uri="{FF2B5EF4-FFF2-40B4-BE49-F238E27FC236}">
                <a16:creationId xmlns:a16="http://schemas.microsoft.com/office/drawing/2014/main" id="{9992DB54-ACAD-29CC-4C23-2705110BB82C}"/>
              </a:ext>
            </a:extLst>
          </p:cNvPr>
          <p:cNvCxnSpPr>
            <a:cxnSpLocks/>
          </p:cNvCxnSpPr>
          <p:nvPr/>
        </p:nvCxnSpPr>
        <p:spPr>
          <a:xfrm>
            <a:off x="363177" y="602889"/>
            <a:ext cx="63072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ardrop 18">
            <a:extLst>
              <a:ext uri="{FF2B5EF4-FFF2-40B4-BE49-F238E27FC236}">
                <a16:creationId xmlns:a16="http://schemas.microsoft.com/office/drawing/2014/main" id="{BC831755-B12A-C584-7A52-4EEBDC66F36A}"/>
              </a:ext>
            </a:extLst>
          </p:cNvPr>
          <p:cNvSpPr/>
          <p:nvPr/>
        </p:nvSpPr>
        <p:spPr>
          <a:xfrm flipV="1">
            <a:off x="80152" y="225664"/>
            <a:ext cx="407399" cy="382829"/>
          </a:xfrm>
          <a:prstGeom prst="teardrop">
            <a:avLst/>
          </a:prstGeom>
          <a:solidFill>
            <a:srgbClr val="40404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9DB485F-28E1-DF1B-5E38-7C7206B45540}"/>
              </a:ext>
            </a:extLst>
          </p:cNvPr>
          <p:cNvSpPr txBox="1"/>
          <p:nvPr/>
        </p:nvSpPr>
        <p:spPr>
          <a:xfrm>
            <a:off x="620223" y="271939"/>
            <a:ext cx="1421442" cy="338554"/>
          </a:xfrm>
          <a:prstGeom prst="rect">
            <a:avLst/>
          </a:prstGeom>
          <a:noFill/>
        </p:spPr>
        <p:txBody>
          <a:bodyPr wrap="square" rtlCol="0">
            <a:spAutoFit/>
          </a:bodyPr>
          <a:lstStyle/>
          <a:p>
            <a:r>
              <a:rPr lang="en-US" sz="1600" dirty="0">
                <a:solidFill>
                  <a:srgbClr val="16DAD5"/>
                </a:solidFill>
              </a:rPr>
              <a:t>PUBLICATIONS</a:t>
            </a:r>
          </a:p>
        </p:txBody>
      </p:sp>
      <p:sp>
        <p:nvSpPr>
          <p:cNvPr id="21" name="TextBox 20">
            <a:extLst>
              <a:ext uri="{FF2B5EF4-FFF2-40B4-BE49-F238E27FC236}">
                <a16:creationId xmlns:a16="http://schemas.microsoft.com/office/drawing/2014/main" id="{379D62FD-90A1-8561-E7E8-57AE49EDDFBD}"/>
              </a:ext>
            </a:extLst>
          </p:cNvPr>
          <p:cNvSpPr txBox="1"/>
          <p:nvPr/>
        </p:nvSpPr>
        <p:spPr>
          <a:xfrm>
            <a:off x="2041665" y="270768"/>
            <a:ext cx="4494595" cy="276999"/>
          </a:xfrm>
          <a:prstGeom prst="rect">
            <a:avLst/>
          </a:prstGeom>
          <a:noFill/>
        </p:spPr>
        <p:txBody>
          <a:bodyPr wrap="square">
            <a:spAutoFit/>
          </a:bodyPr>
          <a:lstStyle/>
          <a:p>
            <a:r>
              <a:rPr lang="en-US" sz="1200" b="1" u="none" dirty="0">
                <a:solidFill>
                  <a:srgbClr val="16DAD5"/>
                </a:solidFill>
                <a:hlinkClick r:id="rId6">
                  <a:extLst>
                    <a:ext uri="{A12FA001-AC4F-418D-AE19-62706E023703}">
                      <ahyp:hlinkClr xmlns:ahyp="http://schemas.microsoft.com/office/drawing/2018/hyperlinkcolor" val="tx"/>
                    </a:ext>
                  </a:extLst>
                </a:hlinkClick>
              </a:rPr>
              <a:t>https://scholar.google.com/citations?user=ejhATTMAAAAJ&amp;hl=en</a:t>
            </a:r>
            <a:endParaRPr lang="en-US" sz="1200" b="1" u="none" dirty="0">
              <a:solidFill>
                <a:srgbClr val="16DAD5"/>
              </a:solidFill>
            </a:endParaRPr>
          </a:p>
        </p:txBody>
      </p:sp>
      <p:pic>
        <p:nvPicPr>
          <p:cNvPr id="22" name="Graphic 21">
            <a:extLst>
              <a:ext uri="{FF2B5EF4-FFF2-40B4-BE49-F238E27FC236}">
                <a16:creationId xmlns:a16="http://schemas.microsoft.com/office/drawing/2014/main" id="{07D0B02F-7018-F9F1-0FA3-86571138E4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858" y="303261"/>
            <a:ext cx="209592" cy="239534"/>
          </a:xfrm>
          <a:prstGeom prst="rect">
            <a:avLst/>
          </a:prstGeom>
        </p:spPr>
      </p:pic>
      <p:sp>
        <p:nvSpPr>
          <p:cNvPr id="42" name="Teardrop 41">
            <a:extLst>
              <a:ext uri="{FF2B5EF4-FFF2-40B4-BE49-F238E27FC236}">
                <a16:creationId xmlns:a16="http://schemas.microsoft.com/office/drawing/2014/main" id="{1A9E8ADF-99D3-CA72-2651-9E91FEA9AC46}"/>
              </a:ext>
            </a:extLst>
          </p:cNvPr>
          <p:cNvSpPr/>
          <p:nvPr/>
        </p:nvSpPr>
        <p:spPr>
          <a:xfrm flipV="1">
            <a:off x="179858" y="5628470"/>
            <a:ext cx="376541" cy="394854"/>
          </a:xfrm>
          <a:prstGeom prst="teardrop">
            <a:avLst/>
          </a:prstGeom>
          <a:solidFill>
            <a:schemeClr val="tx1">
              <a:lumMod val="75000"/>
              <a:lumOff val="2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cxnSp>
        <p:nvCxnSpPr>
          <p:cNvPr id="43" name="Straight Connector 42">
            <a:extLst>
              <a:ext uri="{FF2B5EF4-FFF2-40B4-BE49-F238E27FC236}">
                <a16:creationId xmlns:a16="http://schemas.microsoft.com/office/drawing/2014/main" id="{EAD08D86-1E0C-92ED-E203-D7883D813936}"/>
              </a:ext>
            </a:extLst>
          </p:cNvPr>
          <p:cNvCxnSpPr>
            <a:cxnSpLocks/>
          </p:cNvCxnSpPr>
          <p:nvPr/>
        </p:nvCxnSpPr>
        <p:spPr>
          <a:xfrm>
            <a:off x="562829" y="6023324"/>
            <a:ext cx="61831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F75585B4-61DF-335C-8384-B44ABB008610}"/>
              </a:ext>
            </a:extLst>
          </p:cNvPr>
          <p:cNvSpPr txBox="1"/>
          <p:nvPr/>
        </p:nvSpPr>
        <p:spPr>
          <a:xfrm>
            <a:off x="631377" y="5641231"/>
            <a:ext cx="2405627" cy="369332"/>
          </a:xfrm>
          <a:prstGeom prst="rect">
            <a:avLst/>
          </a:prstGeom>
          <a:noFill/>
        </p:spPr>
        <p:txBody>
          <a:bodyPr wrap="square" rtlCol="0">
            <a:spAutoFit/>
          </a:bodyPr>
          <a:lstStyle/>
          <a:p>
            <a:r>
              <a:rPr lang="en-US" dirty="0">
                <a:solidFill>
                  <a:srgbClr val="16DAD5"/>
                </a:solidFill>
              </a:rPr>
              <a:t>TEACHING EXPERINCES</a:t>
            </a:r>
          </a:p>
        </p:txBody>
      </p:sp>
      <p:sp>
        <p:nvSpPr>
          <p:cNvPr id="45" name="TextBox 44">
            <a:extLst>
              <a:ext uri="{FF2B5EF4-FFF2-40B4-BE49-F238E27FC236}">
                <a16:creationId xmlns:a16="http://schemas.microsoft.com/office/drawing/2014/main" id="{62F3B71D-BA17-3DA5-1D81-58F7E0FB6E30}"/>
              </a:ext>
            </a:extLst>
          </p:cNvPr>
          <p:cNvSpPr txBox="1"/>
          <p:nvPr/>
        </p:nvSpPr>
        <p:spPr>
          <a:xfrm>
            <a:off x="315570" y="6146125"/>
            <a:ext cx="6574149" cy="3216265"/>
          </a:xfrm>
          <a:prstGeom prst="rect">
            <a:avLst/>
          </a:prstGeom>
          <a:noFill/>
        </p:spPr>
        <p:txBody>
          <a:bodyPr wrap="square" rtlCol="0">
            <a:spAutoFit/>
          </a:bodyPr>
          <a:lstStyle/>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Computer Vision &amp; Deep Learning Course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ARAS Academy</a:t>
            </a:r>
            <a:br>
              <a:rPr lang="en-US" sz="1400" dirty="0">
                <a:solidFill>
                  <a:srgbClr val="16DAD5"/>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2022</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Robotics for kids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ARAS Academy </a:t>
            </a:r>
            <a:br>
              <a:rPr lang="en-US" sz="1400" dirty="0">
                <a:solidFill>
                  <a:schemeClr val="bg1">
                    <a:lumMod val="85000"/>
                  </a:schemeClr>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2019</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Teacher Assistance of Robotics Course </a:t>
            </a:r>
            <a:r>
              <a:rPr lang="en-US" sz="1400" dirty="0">
                <a:solidFill>
                  <a:schemeClr val="bg1">
                    <a:lumMod val="85000"/>
                  </a:schemeClr>
                </a:solidFill>
                <a:latin typeface="Calibri Light" panose="020F0302020204030204" pitchFamily="34" charset="0"/>
                <a:cs typeface="Calibri Light" panose="020F0302020204030204" pitchFamily="34" charset="0"/>
              </a:rPr>
              <a:t>|</a:t>
            </a:r>
            <a:r>
              <a:rPr lang="en-US" sz="1400" dirty="0">
                <a:solidFill>
                  <a:srgbClr val="16DAD5"/>
                </a:solidFill>
                <a:latin typeface="Calibri Light" panose="020F0302020204030204" pitchFamily="34" charset="0"/>
                <a:cs typeface="Calibri Light" panose="020F0302020204030204" pitchFamily="34" charset="0"/>
              </a:rPr>
              <a:t>K. N. Toosi university of Technology</a:t>
            </a:r>
            <a:br>
              <a:rPr lang="en-US" sz="1400" dirty="0">
                <a:solidFill>
                  <a:srgbClr val="16DAD5"/>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2017,2016</a:t>
            </a: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Teacher Assistance of Micro-Processors Course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 N. Toosi university of Technology</a:t>
            </a:r>
            <a:r>
              <a:rPr lang="en-US" sz="1400" dirty="0">
                <a:solidFill>
                  <a:schemeClr val="bg1">
                    <a:lumMod val="85000"/>
                  </a:schemeClr>
                </a:solidFill>
                <a:latin typeface="Calibri Light" panose="020F0302020204030204" pitchFamily="34" charset="0"/>
                <a:cs typeface="Calibri Light" panose="020F0302020204030204" pitchFamily="34" charset="0"/>
              </a:rPr>
              <a:t>  </a:t>
            </a:r>
            <a:br>
              <a:rPr lang="en-US" sz="1400" dirty="0">
                <a:solidFill>
                  <a:schemeClr val="bg1">
                    <a:lumMod val="85000"/>
                  </a:schemeClr>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2015</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Electronic in robotic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KN2C Laboratory </a:t>
            </a:r>
            <a:br>
              <a:rPr lang="en-US" sz="1400" dirty="0">
                <a:solidFill>
                  <a:schemeClr val="bg1">
                    <a:lumMod val="85000"/>
                  </a:schemeClr>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2016</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solidFill>
                  <a:schemeClr val="bg1">
                    <a:lumMod val="85000"/>
                  </a:schemeClr>
                </a:solidFill>
                <a:latin typeface="Calibri Light" panose="020F0302020204030204" pitchFamily="34" charset="0"/>
                <a:cs typeface="Calibri Light" panose="020F0302020204030204" pitchFamily="34" charset="0"/>
              </a:rPr>
              <a:t>Robotics for kids </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rgbClr val="16DAD5"/>
                </a:solidFill>
                <a:latin typeface="Calibri Light" panose="020F0302020204030204" pitchFamily="34" charset="0"/>
                <a:cs typeface="Calibri Light" panose="020F0302020204030204" pitchFamily="34" charset="0"/>
              </a:rPr>
              <a:t>Seyidkhandan neighborhood hall</a:t>
            </a:r>
            <a:br>
              <a:rPr lang="en-US" sz="1400" dirty="0">
                <a:solidFill>
                  <a:srgbClr val="16DAD5"/>
                </a:solidFill>
                <a:latin typeface="Calibri Light" panose="020F0302020204030204" pitchFamily="34" charset="0"/>
                <a:cs typeface="Calibri Light" panose="020F0302020204030204" pitchFamily="34" charset="0"/>
              </a:rPr>
            </a:br>
            <a:r>
              <a:rPr lang="en-US" sz="1100" dirty="0">
                <a:solidFill>
                  <a:schemeClr val="bg1">
                    <a:lumMod val="50000"/>
                  </a:schemeClr>
                </a:solidFill>
                <a:latin typeface="Calibri Light" panose="020F0302020204030204" pitchFamily="34" charset="0"/>
                <a:cs typeface="Calibri Light" panose="020F0302020204030204" pitchFamily="34" charset="0"/>
              </a:rPr>
              <a:t>2017</a:t>
            </a:r>
            <a:endParaRPr lang="en-US" sz="1400"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46" name="Graphic 45">
            <a:extLst>
              <a:ext uri="{FF2B5EF4-FFF2-40B4-BE49-F238E27FC236}">
                <a16:creationId xmlns:a16="http://schemas.microsoft.com/office/drawing/2014/main" id="{1D6BB699-4D2B-E034-6673-FFF8C2752E9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6112" y="5728408"/>
            <a:ext cx="264241" cy="211392"/>
          </a:xfrm>
          <a:prstGeom prst="rect">
            <a:avLst/>
          </a:prstGeom>
        </p:spPr>
      </p:pic>
    </p:spTree>
    <p:extLst>
      <p:ext uri="{BB962C8B-B14F-4D97-AF65-F5344CB8AC3E}">
        <p14:creationId xmlns:p14="http://schemas.microsoft.com/office/powerpoint/2010/main" val="178385571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2872</TotalTime>
  <Words>1025</Words>
  <Application>Microsoft Office PowerPoint</Application>
  <PresentationFormat>A4 Paper (210x297 mm)</PresentationFormat>
  <Paragraphs>115</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Msina Allahkaram</dc:creator>
  <cp:lastModifiedBy>Msina Allahkaram</cp:lastModifiedBy>
  <cp:revision>37</cp:revision>
  <dcterms:created xsi:type="dcterms:W3CDTF">2023-08-10T19:45:57Z</dcterms:created>
  <dcterms:modified xsi:type="dcterms:W3CDTF">2023-09-24T12:07:15Z</dcterms:modified>
</cp:coreProperties>
</file>